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handoutMasterIdLst>
    <p:handoutMasterId r:id="rId33"/>
  </p:handoutMasterIdLst>
  <p:sldIdLst>
    <p:sldId id="256" r:id="rId5"/>
    <p:sldId id="267" r:id="rId6"/>
    <p:sldId id="328" r:id="rId7"/>
    <p:sldId id="329" r:id="rId8"/>
    <p:sldId id="357" r:id="rId9"/>
    <p:sldId id="324" r:id="rId10"/>
    <p:sldId id="355" r:id="rId11"/>
    <p:sldId id="356" r:id="rId12"/>
    <p:sldId id="382" r:id="rId13"/>
    <p:sldId id="383" r:id="rId14"/>
    <p:sldId id="385" r:id="rId15"/>
    <p:sldId id="386" r:id="rId16"/>
    <p:sldId id="387" r:id="rId17"/>
    <p:sldId id="388" r:id="rId18"/>
    <p:sldId id="389" r:id="rId19"/>
    <p:sldId id="390" r:id="rId20"/>
    <p:sldId id="393" r:id="rId21"/>
    <p:sldId id="309" r:id="rId22"/>
    <p:sldId id="394" r:id="rId23"/>
    <p:sldId id="399" r:id="rId24"/>
    <p:sldId id="400" r:id="rId25"/>
    <p:sldId id="401" r:id="rId26"/>
    <p:sldId id="402" r:id="rId27"/>
    <p:sldId id="403" r:id="rId28"/>
    <p:sldId id="404" r:id="rId29"/>
    <p:sldId id="405" r:id="rId30"/>
    <p:sldId id="266" r:id="rId3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8" d="100"/>
          <a:sy n="68" d="100"/>
        </p:scale>
        <p:origin x="580" y="48"/>
      </p:cViewPr>
      <p:guideLst/>
    </p:cSldViewPr>
  </p:slideViewPr>
  <p:notesTextViewPr>
    <p:cViewPr>
      <p:scale>
        <a:sx n="1" d="1"/>
        <a:sy n="1" d="1"/>
      </p:scale>
      <p:origin x="0" y="0"/>
    </p:cViewPr>
  </p:notesTextViewPr>
  <p:notesViewPr>
    <p:cSldViewPr snapToGrid="0">
      <p:cViewPr varScale="1">
        <p:scale>
          <a:sx n="98" d="100"/>
          <a:sy n="98" d="100"/>
        </p:scale>
        <p:origin x="351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EB7032-F0D6-4A01-845E-F640D5DCE90C}" type="datetimeFigureOut">
              <a:rPr lang="nl-NL" smtClean="0"/>
              <a:t>29-9-2020</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1A04F1-D7F4-4979-9173-69F0753CB55B}" type="slidenum">
              <a:rPr lang="nl-NL" smtClean="0"/>
              <a:t>‹nr.›</a:t>
            </a:fld>
            <a:endParaRPr lang="nl-NL"/>
          </a:p>
        </p:txBody>
      </p:sp>
    </p:spTree>
    <p:extLst>
      <p:ext uri="{BB962C8B-B14F-4D97-AF65-F5344CB8AC3E}">
        <p14:creationId xmlns:p14="http://schemas.microsoft.com/office/powerpoint/2010/main" val="3947309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98905-E682-4EE5-912F-AC3D7205649E}" type="datetimeFigureOut">
              <a:rPr lang="nl-NL" smtClean="0"/>
              <a:t>29-9-2020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97B14E-22CC-4539-837C-68CFF187F7BB}" type="slidenum">
              <a:rPr lang="nl-NL" smtClean="0"/>
              <a:t>‹nr.›</a:t>
            </a:fld>
            <a:endParaRPr lang="nl-NL"/>
          </a:p>
        </p:txBody>
      </p:sp>
    </p:spTree>
    <p:extLst>
      <p:ext uri="{BB962C8B-B14F-4D97-AF65-F5344CB8AC3E}">
        <p14:creationId xmlns:p14="http://schemas.microsoft.com/office/powerpoint/2010/main" val="601859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Belangrijke link: http://www.dierenartsabc.nl/hond_verschilvoedinghondkat.php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r>
              <a:rPr lang="nl-NL" dirty="0"/>
              <a:t>Is een</a:t>
            </a:r>
            <a:r>
              <a:rPr lang="nl-NL" baseline="0" dirty="0"/>
              <a:t> hond een carnivoor? Wat betekent obligaat carnivoor?</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261CC-40A0-4930-BEDB-536CB514F1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612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Water</a:t>
            </a:r>
            <a:endParaRPr lang="nl-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Water </a:t>
            </a:r>
            <a:r>
              <a:rPr lang="nl-NL" sz="1200" kern="1200" dirty="0">
                <a:solidFill>
                  <a:schemeClr val="tx1"/>
                </a:solidFill>
                <a:effectLst/>
                <a:latin typeface="+mn-lt"/>
                <a:ea typeface="+mn-ea"/>
                <a:cs typeface="+mn-cs"/>
              </a:rPr>
              <a:t>bevat geen voedingsstoffen. Water zelf is echter wel een onmisbare</a:t>
            </a:r>
          </a:p>
          <a:p>
            <a:r>
              <a:rPr lang="nl-NL" sz="1200" kern="1200" dirty="0">
                <a:solidFill>
                  <a:schemeClr val="tx1"/>
                </a:solidFill>
                <a:effectLst/>
                <a:latin typeface="+mn-lt"/>
                <a:ea typeface="+mn-ea"/>
                <a:cs typeface="+mn-cs"/>
              </a:rPr>
              <a:t>voedingsstof. Water heeft in het lichaam enkele belangrijke functies:</a:t>
            </a:r>
          </a:p>
          <a:p>
            <a:pPr lvl="0"/>
            <a:r>
              <a:rPr lang="nl-NL" sz="1200" kern="1200" dirty="0">
                <a:solidFill>
                  <a:schemeClr val="tx1"/>
                </a:solidFill>
                <a:effectLst/>
                <a:latin typeface="+mn-lt"/>
                <a:ea typeface="+mn-ea"/>
                <a:cs typeface="+mn-cs"/>
              </a:rPr>
              <a:t>water is nodig bij verschillende processen in het lichaam, zoals:</a:t>
            </a:r>
          </a:p>
          <a:p>
            <a:pPr lvl="0"/>
            <a:r>
              <a:rPr lang="nl-NL" sz="1200" kern="1200" dirty="0">
                <a:solidFill>
                  <a:schemeClr val="tx1"/>
                </a:solidFill>
                <a:effectLst/>
                <a:latin typeface="+mn-lt"/>
                <a:ea typeface="+mn-ea"/>
                <a:cs typeface="+mn-cs"/>
              </a:rPr>
              <a:t>-chemische omzettingen in de cellen;</a:t>
            </a:r>
          </a:p>
          <a:p>
            <a:pPr lvl="0"/>
            <a:r>
              <a:rPr lang="nl-NL" sz="1200" kern="1200" dirty="0">
                <a:solidFill>
                  <a:schemeClr val="tx1"/>
                </a:solidFill>
                <a:effectLst/>
                <a:latin typeface="+mn-lt"/>
                <a:ea typeface="+mn-ea"/>
                <a:cs typeface="+mn-cs"/>
              </a:rPr>
              <a:t>- water is een bouwstof van het lichaam (een dier bestaat voor zestig tot zeventig procent uit water);</a:t>
            </a:r>
          </a:p>
          <a:p>
            <a:pPr lvl="0"/>
            <a:r>
              <a:rPr lang="nl-NL" sz="1200" kern="1200" dirty="0">
                <a:solidFill>
                  <a:schemeClr val="tx1"/>
                </a:solidFill>
                <a:effectLst/>
                <a:latin typeface="+mn-lt"/>
                <a:ea typeface="+mn-ea"/>
                <a:cs typeface="+mn-cs"/>
              </a:rPr>
              <a:t>- water is nodig voor transport van voedingsstoffen en afvalstoffen;</a:t>
            </a:r>
          </a:p>
          <a:p>
            <a:pPr lvl="0"/>
            <a:r>
              <a:rPr lang="nl-NL" sz="1200" kern="1200" dirty="0">
                <a:solidFill>
                  <a:schemeClr val="tx1"/>
                </a:solidFill>
                <a:effectLst/>
                <a:latin typeface="+mn-lt"/>
                <a:ea typeface="+mn-ea"/>
                <a:cs typeface="+mn-cs"/>
              </a:rPr>
              <a:t>- water zorgt voor de warmteregulatie;</a:t>
            </a:r>
          </a:p>
          <a:p>
            <a:pPr lvl="0"/>
            <a:r>
              <a:rPr lang="nl-NL" sz="1200" kern="1200" dirty="0">
                <a:solidFill>
                  <a:schemeClr val="tx1"/>
                </a:solidFill>
                <a:effectLst/>
                <a:latin typeface="+mn-lt"/>
                <a:ea typeface="+mn-ea"/>
                <a:cs typeface="+mn-cs"/>
              </a:rPr>
              <a:t>- water is nodig bij de melkvorming.</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261CC-40A0-4930-BEDB-536CB514F1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748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Koolhydraten</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a:t>
            </a:r>
            <a:r>
              <a:rPr lang="nl-NL" sz="1200" i="1" kern="1200" dirty="0">
                <a:solidFill>
                  <a:schemeClr val="tx1"/>
                </a:solidFill>
                <a:effectLst/>
                <a:latin typeface="+mn-lt"/>
                <a:ea typeface="+mn-ea"/>
                <a:cs typeface="+mn-cs"/>
              </a:rPr>
              <a:t>koolhydraten </a:t>
            </a:r>
            <a:r>
              <a:rPr lang="nl-NL" sz="1200" kern="1200" dirty="0">
                <a:solidFill>
                  <a:schemeClr val="tx1"/>
                </a:solidFill>
                <a:effectLst/>
                <a:latin typeface="+mn-lt"/>
                <a:ea typeface="+mn-ea"/>
                <a:cs typeface="+mn-cs"/>
              </a:rPr>
              <a:t>zijn te verdelen in twee groepen: makkelijk verteerbare koolhydraten</a:t>
            </a:r>
          </a:p>
          <a:p>
            <a:r>
              <a:rPr lang="nl-NL" sz="1200" kern="1200" dirty="0">
                <a:solidFill>
                  <a:schemeClr val="tx1"/>
                </a:solidFill>
                <a:effectLst/>
                <a:latin typeface="+mn-lt"/>
                <a:ea typeface="+mn-ea"/>
                <a:cs typeface="+mn-cs"/>
              </a:rPr>
              <a:t>(zetmeel en suikers) en ruwe celstof. De zetmeel en suikers leveren snel beschikbare</a:t>
            </a:r>
          </a:p>
          <a:p>
            <a:r>
              <a:rPr lang="nl-NL" sz="1200" kern="1200" dirty="0">
                <a:solidFill>
                  <a:schemeClr val="tx1"/>
                </a:solidFill>
                <a:effectLst/>
                <a:latin typeface="+mn-lt"/>
                <a:ea typeface="+mn-ea"/>
                <a:cs typeface="+mn-cs"/>
              </a:rPr>
              <a:t>energie. De ruwe celstof is voor het ene dier beter </a:t>
            </a:r>
            <a:r>
              <a:rPr lang="nl-NL" sz="1200" kern="1200" dirty="0" err="1">
                <a:solidFill>
                  <a:schemeClr val="tx1"/>
                </a:solidFill>
                <a:effectLst/>
                <a:latin typeface="+mn-lt"/>
                <a:ea typeface="+mn-ea"/>
                <a:cs typeface="+mn-cs"/>
              </a:rPr>
              <a:t>benutbaar</a:t>
            </a:r>
            <a:r>
              <a:rPr lang="nl-NL" sz="1200" kern="1200" dirty="0">
                <a:solidFill>
                  <a:schemeClr val="tx1"/>
                </a:solidFill>
                <a:effectLst/>
                <a:latin typeface="+mn-lt"/>
                <a:ea typeface="+mn-ea"/>
                <a:cs typeface="+mn-cs"/>
              </a:rPr>
              <a:t> dan voor het andere</a:t>
            </a:r>
          </a:p>
          <a:p>
            <a:r>
              <a:rPr lang="nl-NL" sz="1200" kern="1200" dirty="0">
                <a:solidFill>
                  <a:schemeClr val="tx1"/>
                </a:solidFill>
                <a:effectLst/>
                <a:latin typeface="+mn-lt"/>
                <a:ea typeface="+mn-ea"/>
                <a:cs typeface="+mn-cs"/>
              </a:rPr>
              <a:t>dier. Een rund kan bijvoorbeeld een groot gedeelte van de ruwe celstof verteren, maar een hond kan dit niet. Wel heeft ruwe celstof een stimulerende werking op het </a:t>
            </a:r>
            <a:r>
              <a:rPr lang="nl-NL" sz="1200" kern="1200" dirty="0" err="1">
                <a:solidFill>
                  <a:schemeClr val="tx1"/>
                </a:solidFill>
                <a:effectLst/>
                <a:latin typeface="+mn-lt"/>
                <a:ea typeface="+mn-ea"/>
                <a:cs typeface="+mn-cs"/>
              </a:rPr>
              <a:t>maag-darmstelsel</a:t>
            </a:r>
            <a:r>
              <a:rPr lang="nl-NL" sz="1200" kern="1200" dirty="0">
                <a:solidFill>
                  <a:schemeClr val="tx1"/>
                </a:solidFill>
                <a:effectLst/>
                <a:latin typeface="+mn-lt"/>
                <a:ea typeface="+mn-ea"/>
                <a:cs typeface="+mn-cs"/>
              </a:rPr>
              <a:t>.</a:t>
            </a:r>
          </a:p>
          <a:p>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Vetten</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Vetten bevatten per gram meer energie dan koolhydraten. Vetten zijn dus zeer compacte energie leveranciers. De energie is echter niet zo snel beschikbaar als de energie uit koolhydraten. In vetten zijn ook enkele vitamines opgelost. Dit zijn vitamine A,D,E,K.  Vetten zijn in voer nodig omdat:</a:t>
            </a:r>
          </a:p>
          <a:p>
            <a:pPr lvl="0"/>
            <a:r>
              <a:rPr lang="nl-NL" sz="1200" kern="1200" dirty="0">
                <a:solidFill>
                  <a:schemeClr val="tx1"/>
                </a:solidFill>
                <a:effectLst/>
                <a:latin typeface="+mn-lt"/>
                <a:ea typeface="+mn-ea"/>
                <a:cs typeface="+mn-cs"/>
              </a:rPr>
              <a:t>- ze compacte energie leveren;</a:t>
            </a:r>
          </a:p>
          <a:p>
            <a:pPr lvl="0"/>
            <a:r>
              <a:rPr lang="nl-NL" sz="1200" kern="1200" dirty="0">
                <a:solidFill>
                  <a:schemeClr val="tx1"/>
                </a:solidFill>
                <a:effectLst/>
                <a:latin typeface="+mn-lt"/>
                <a:ea typeface="+mn-ea"/>
                <a:cs typeface="+mn-cs"/>
              </a:rPr>
              <a:t>- ze essentiële vetzuren bevatten;</a:t>
            </a:r>
          </a:p>
          <a:p>
            <a:pPr lvl="0"/>
            <a:r>
              <a:rPr lang="nl-NL" sz="1200" kern="1200" dirty="0">
                <a:solidFill>
                  <a:schemeClr val="tx1"/>
                </a:solidFill>
                <a:effectLst/>
                <a:latin typeface="+mn-lt"/>
                <a:ea typeface="+mn-ea"/>
                <a:cs typeface="+mn-cs"/>
              </a:rPr>
              <a:t>- er bepaalde vitaminen in opgelost zitten;</a:t>
            </a:r>
          </a:p>
          <a:p>
            <a:pPr lvl="0"/>
            <a:r>
              <a:rPr lang="nl-NL" sz="1200" kern="1200" dirty="0">
                <a:solidFill>
                  <a:schemeClr val="tx1"/>
                </a:solidFill>
                <a:effectLst/>
                <a:latin typeface="+mn-lt"/>
                <a:ea typeface="+mn-ea"/>
                <a:cs typeface="+mn-cs"/>
              </a:rPr>
              <a:t>- ze voor een aantal dieren de smakelijkheid van het voer verhogen.</a:t>
            </a:r>
          </a:p>
          <a:p>
            <a:pPr lvl="0"/>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Eiwitten</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Eiwitten zijn opgebouwd uit aminozuren. Aminozuren zijn nodig voor het aanmaken van spierweefsel.</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261CC-40A0-4930-BEDB-536CB514F1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847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peningsdia">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kstvak 5"/>
          <p:cNvSpPr txBox="1"/>
          <p:nvPr userDrawn="1"/>
        </p:nvSpPr>
        <p:spPr>
          <a:xfrm>
            <a:off x="1130533" y="6142150"/>
            <a:ext cx="4680065" cy="369332"/>
          </a:xfrm>
          <a:prstGeom prst="rect">
            <a:avLst/>
          </a:prstGeom>
          <a:solidFill>
            <a:schemeClr val="bg1"/>
          </a:solidFill>
        </p:spPr>
        <p:txBody>
          <a:bodyPr wrap="square" rtlCol="0">
            <a:spAutoFit/>
          </a:bodyPr>
          <a:lstStyle/>
          <a:p>
            <a:endParaRPr lang="nl-NL" dirty="0"/>
          </a:p>
        </p:txBody>
      </p:sp>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463" y="5787319"/>
            <a:ext cx="6553213" cy="1078994"/>
          </a:xfrm>
          <a:prstGeom prst="rect">
            <a:avLst/>
          </a:prstGeom>
        </p:spPr>
      </p:pic>
    </p:spTree>
    <p:extLst>
      <p:ext uri="{BB962C8B-B14F-4D97-AF65-F5344CB8AC3E}">
        <p14:creationId xmlns:p14="http://schemas.microsoft.com/office/powerpoint/2010/main" val="641450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nl-NL"/>
              <a:t>Klik om de stijl te bewerken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1097280" y="2582334"/>
            <a:ext cx="4937760" cy="33782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6217920" y="2582334"/>
            <a:ext cx="4937760" cy="33782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2B703BCE-27CF-4AD7-A431-79215BD6AECE}" type="datetimeFigureOut">
              <a:rPr lang="nl-NL" smtClean="0"/>
              <a:t>29-9-2020</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A45F2589-48C7-457A-B79E-D9D168CBF1EB}" type="slidenum">
              <a:rPr lang="nl-NL" smtClean="0"/>
              <a:t>‹nr.›</a:t>
            </a:fld>
            <a:endParaRPr lang="nl-NL"/>
          </a:p>
        </p:txBody>
      </p:sp>
    </p:spTree>
    <p:extLst>
      <p:ext uri="{BB962C8B-B14F-4D97-AF65-F5344CB8AC3E}">
        <p14:creationId xmlns:p14="http://schemas.microsoft.com/office/powerpoint/2010/main" val="1508920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nl-NL"/>
              <a:t>Klik om de stijl te bewerken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2B703BCE-27CF-4AD7-A431-79215BD6AECE}" type="datetimeFigureOut">
              <a:rPr lang="nl-NL" smtClean="0"/>
              <a:t>29-9-2020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45F2589-48C7-457A-B79E-D9D168CBF1EB}" type="slidenum">
              <a:rPr lang="nl-NL" smtClean="0"/>
              <a:t>‹nr.›</a:t>
            </a:fld>
            <a:endParaRPr lang="nl-NL"/>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543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MetBeeld">
    <p:spTree>
      <p:nvGrpSpPr>
        <p:cNvPr id="1" name=""/>
        <p:cNvGrpSpPr/>
        <p:nvPr/>
      </p:nvGrpSpPr>
      <p:grpSpPr>
        <a:xfrm>
          <a:off x="0" y="0"/>
          <a:ext cx="0" cy="0"/>
          <a:chOff x="0" y="0"/>
          <a:chExt cx="0" cy="0"/>
        </a:xfrm>
      </p:grpSpPr>
      <p:sp>
        <p:nvSpPr>
          <p:cNvPr id="11" name="Tijdelijke aanduiding voor afbeelding 8"/>
          <p:cNvSpPr>
            <a:spLocks noGrp="1"/>
          </p:cNvSpPr>
          <p:nvPr>
            <p:ph type="pic" sz="quarter" idx="11" hasCustomPrompt="1"/>
          </p:nvPr>
        </p:nvSpPr>
        <p:spPr>
          <a:xfrm>
            <a:off x="0" y="0"/>
            <a:ext cx="9720000" cy="6858000"/>
          </a:xfrm>
        </p:spPr>
        <p:txBody>
          <a:bodyPr/>
          <a:lstStyle>
            <a:lvl1pPr marL="0" indent="0" algn="l">
              <a:buFontTx/>
              <a:buNone/>
              <a:defRPr sz="1600" baseline="0"/>
            </a:lvl1pPr>
          </a:lstStyle>
          <a:p>
            <a:r>
              <a:rPr lang="nl-NL" dirty="0"/>
              <a:t>Klik op het pictogram in het midden om een achtergrondafbeelding toe te voegen (19,05 x 27 cm). </a:t>
            </a:r>
            <a:br>
              <a:rPr lang="nl-NL" dirty="0"/>
            </a:br>
            <a:r>
              <a:rPr lang="nl-NL" dirty="0"/>
              <a:t>Verplaats deze vervolgens naar de achtergrond om de tekst te typen.</a:t>
            </a:r>
          </a:p>
        </p:txBody>
      </p:sp>
      <p:sp>
        <p:nvSpPr>
          <p:cNvPr id="2" name="Titel 1"/>
          <p:cNvSpPr>
            <a:spLocks noGrp="1"/>
          </p:cNvSpPr>
          <p:nvPr>
            <p:ph type="ctrTitle"/>
          </p:nvPr>
        </p:nvSpPr>
        <p:spPr>
          <a:xfrm>
            <a:off x="720000" y="3060000"/>
            <a:ext cx="8280000" cy="720000"/>
          </a:xfrm>
        </p:spPr>
        <p:txBody>
          <a:bodyPr lIns="0" tIns="0" rIns="0" bIns="0" anchor="t" anchorCtr="0">
            <a:noAutofit/>
          </a:bodyPr>
          <a:lstStyle>
            <a:lvl1pPr algn="l">
              <a:defRPr sz="4400" b="1" i="0" baseline="0">
                <a:solidFill>
                  <a:schemeClr val="bg1"/>
                </a:solidFill>
                <a:latin typeface="Arial" panose="020B0604020202020204" pitchFamily="34" charset="0"/>
              </a:defRPr>
            </a:lvl1pPr>
          </a:lstStyle>
          <a:p>
            <a:r>
              <a:rPr lang="nl-NL"/>
              <a:t>Klik om de stijl te bewerken</a:t>
            </a:r>
            <a:endParaRPr lang="nl-NL" dirty="0"/>
          </a:p>
        </p:txBody>
      </p:sp>
      <p:sp>
        <p:nvSpPr>
          <p:cNvPr id="3" name="Ondertitel 2"/>
          <p:cNvSpPr>
            <a:spLocks noGrp="1"/>
          </p:cNvSpPr>
          <p:nvPr>
            <p:ph type="subTitle" idx="1"/>
          </p:nvPr>
        </p:nvSpPr>
        <p:spPr>
          <a:xfrm>
            <a:off x="720000" y="3816000"/>
            <a:ext cx="8280000" cy="720000"/>
          </a:xfrm>
        </p:spPr>
        <p:txBody>
          <a:bodyPr lIns="0" tIns="0" rIns="0" bIns="0">
            <a:noAutofit/>
          </a:bodyPr>
          <a:lstStyle>
            <a:lvl1pPr marL="0" indent="0" algn="l">
              <a:buNone/>
              <a:defRPr sz="240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3451768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ZonderBeeld">
    <p:spTree>
      <p:nvGrpSpPr>
        <p:cNvPr id="1" name=""/>
        <p:cNvGrpSpPr/>
        <p:nvPr/>
      </p:nvGrpSpPr>
      <p:grpSpPr>
        <a:xfrm>
          <a:off x="0" y="0"/>
          <a:ext cx="0" cy="0"/>
          <a:chOff x="0" y="0"/>
          <a:chExt cx="0" cy="0"/>
        </a:xfrm>
      </p:grpSpPr>
      <p:sp>
        <p:nvSpPr>
          <p:cNvPr id="2" name="Titel 1"/>
          <p:cNvSpPr>
            <a:spLocks noGrp="1"/>
          </p:cNvSpPr>
          <p:nvPr>
            <p:ph type="ctrTitle"/>
          </p:nvPr>
        </p:nvSpPr>
        <p:spPr>
          <a:xfrm>
            <a:off x="720000" y="3060000"/>
            <a:ext cx="8280000" cy="720000"/>
          </a:xfrm>
        </p:spPr>
        <p:txBody>
          <a:bodyPr lIns="0" tIns="0" rIns="0" bIns="0" anchor="t" anchorCtr="0">
            <a:noAutofit/>
          </a:bodyPr>
          <a:lstStyle>
            <a:lvl1pPr algn="l">
              <a:defRPr sz="4400" b="1" i="0" baseline="0">
                <a:solidFill>
                  <a:srgbClr val="1E201F"/>
                </a:solidFill>
                <a:latin typeface="Arial" panose="020B0604020202020204" pitchFamily="34" charset="0"/>
              </a:defRPr>
            </a:lvl1pPr>
          </a:lstStyle>
          <a:p>
            <a:r>
              <a:rPr lang="nl-NL"/>
              <a:t>Klik om de stijl te bewerken</a:t>
            </a:r>
            <a:endParaRPr lang="nl-NL" dirty="0"/>
          </a:p>
        </p:txBody>
      </p:sp>
      <p:sp>
        <p:nvSpPr>
          <p:cNvPr id="3" name="Ondertitel 2"/>
          <p:cNvSpPr>
            <a:spLocks noGrp="1"/>
          </p:cNvSpPr>
          <p:nvPr>
            <p:ph type="subTitle" idx="1"/>
          </p:nvPr>
        </p:nvSpPr>
        <p:spPr>
          <a:xfrm>
            <a:off x="720000" y="3816000"/>
            <a:ext cx="8280000" cy="720000"/>
          </a:xfrm>
        </p:spPr>
        <p:txBody>
          <a:bodyPr lIns="0" tIns="0" rIns="0" bIns="0">
            <a:noAutofit/>
          </a:bodyPr>
          <a:lstStyle>
            <a:lvl1pPr marL="0" indent="0" algn="l">
              <a:buNone/>
              <a:defRPr sz="2400" baseline="0">
                <a:solidFill>
                  <a:srgbClr val="1E201F"/>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978055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el en tekst/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4280818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fbeelding">
    <p:spTree>
      <p:nvGrpSpPr>
        <p:cNvPr id="1" name=""/>
        <p:cNvGrpSpPr/>
        <p:nvPr/>
      </p:nvGrpSpPr>
      <p:grpSpPr>
        <a:xfrm>
          <a:off x="0" y="0"/>
          <a:ext cx="0" cy="0"/>
          <a:chOff x="0" y="0"/>
          <a:chExt cx="0" cy="0"/>
        </a:xfrm>
      </p:grpSpPr>
      <p:sp>
        <p:nvSpPr>
          <p:cNvPr id="11" name="Tijdelijke aanduiding voor afbeelding 8"/>
          <p:cNvSpPr>
            <a:spLocks noGrp="1"/>
          </p:cNvSpPr>
          <p:nvPr>
            <p:ph type="pic" sz="quarter" idx="11" hasCustomPrompt="1"/>
          </p:nvPr>
        </p:nvSpPr>
        <p:spPr>
          <a:xfrm>
            <a:off x="0" y="0"/>
            <a:ext cx="9720000" cy="6858000"/>
          </a:xfrm>
        </p:spPr>
        <p:txBody>
          <a:bodyPr/>
          <a:lstStyle>
            <a:lvl1pPr marL="0" indent="0" algn="l">
              <a:buFontTx/>
              <a:buNone/>
              <a:defRPr sz="1600" baseline="0"/>
            </a:lvl1pPr>
          </a:lstStyle>
          <a:p>
            <a:r>
              <a:rPr lang="nl-NL" dirty="0"/>
              <a:t>Klik op het pictogram in het midden om een achtergrondafbeelding toe te voegen (19,05 x 27 cm). </a:t>
            </a:r>
            <a:br>
              <a:rPr lang="nl-NL" dirty="0"/>
            </a:br>
            <a:endParaRPr lang="nl-NL" dirty="0"/>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864888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el, tekst en afbeelding">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1" hasCustomPrompt="1"/>
          </p:nvPr>
        </p:nvSpPr>
        <p:spPr>
          <a:xfrm>
            <a:off x="0" y="0"/>
            <a:ext cx="9720000" cy="6858000"/>
          </a:xfrm>
        </p:spPr>
        <p:txBody>
          <a:bodyPr>
            <a:noAutofit/>
          </a:bodyPr>
          <a:lstStyle>
            <a:lvl1pPr marL="0" indent="0">
              <a:buFontTx/>
              <a:buNone/>
              <a:defRPr sz="1600"/>
            </a:lvl1pPr>
          </a:lstStyle>
          <a:p>
            <a:r>
              <a:rPr lang="nl-NL" dirty="0"/>
              <a:t>Klik op het pictogram in het midden om een afbeelding toe te voegen (19,05 x 10 cm).</a:t>
            </a:r>
            <a:r>
              <a:rPr lang="nl-NL" sz="1600" dirty="0"/>
              <a:t> </a:t>
            </a:r>
            <a:endParaRPr lang="nl-NL" dirty="0"/>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843886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 tekst en afbeelding">
    <p:spTree>
      <p:nvGrpSpPr>
        <p:cNvPr id="1" name=""/>
        <p:cNvGrpSpPr/>
        <p:nvPr/>
      </p:nvGrpSpPr>
      <p:grpSpPr>
        <a:xfrm>
          <a:off x="0" y="0"/>
          <a:ext cx="0" cy="0"/>
          <a:chOff x="0" y="0"/>
          <a:chExt cx="0" cy="0"/>
        </a:xfrm>
      </p:grpSpPr>
      <p:sp>
        <p:nvSpPr>
          <p:cNvPr id="2" name="Titel 1"/>
          <p:cNvSpPr>
            <a:spLocks noGrp="1"/>
          </p:cNvSpPr>
          <p:nvPr>
            <p:ph type="title"/>
          </p:nvPr>
        </p:nvSpPr>
        <p:spPr>
          <a:xfrm>
            <a:off x="756000" y="576000"/>
            <a:ext cx="4932000" cy="720000"/>
          </a:xfrm>
        </p:spPr>
        <p:txBody>
          <a:bodyPr/>
          <a:lstStyle/>
          <a:p>
            <a:r>
              <a:rPr lang="nl-NL"/>
              <a:t>Klik om de stijl te bewerken</a:t>
            </a:r>
            <a:endParaRPr lang="nl-NL" dirty="0"/>
          </a:p>
        </p:txBody>
      </p:sp>
      <p:sp>
        <p:nvSpPr>
          <p:cNvPr id="4" name="Tijdelijke aanduiding voor tekst 3"/>
          <p:cNvSpPr>
            <a:spLocks noGrp="1"/>
          </p:cNvSpPr>
          <p:nvPr>
            <p:ph type="body" sz="quarter" idx="10" hasCustomPrompt="1"/>
          </p:nvPr>
        </p:nvSpPr>
        <p:spPr>
          <a:xfrm>
            <a:off x="2088000" y="1476000"/>
            <a:ext cx="3600000" cy="4680000"/>
          </a:xfrm>
        </p:spPr>
        <p:txBody>
          <a:bodyPr/>
          <a:lstStyle/>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afbeelding 5"/>
          <p:cNvSpPr>
            <a:spLocks noGrp="1"/>
          </p:cNvSpPr>
          <p:nvPr>
            <p:ph type="pic" sz="quarter" idx="11" hasCustomPrompt="1"/>
          </p:nvPr>
        </p:nvSpPr>
        <p:spPr>
          <a:xfrm>
            <a:off x="6120000" y="0"/>
            <a:ext cx="3600000" cy="6858000"/>
          </a:xfrm>
        </p:spPr>
        <p:txBody>
          <a:bodyPr>
            <a:normAutofit/>
          </a:bodyPr>
          <a:lstStyle>
            <a:lvl1pPr marL="0" indent="0">
              <a:buFontTx/>
              <a:buNone/>
              <a:defRPr sz="1600"/>
            </a:lvl1pPr>
          </a:lstStyle>
          <a:p>
            <a:r>
              <a:rPr lang="nl-NL" dirty="0"/>
              <a:t>Klik op het pictogram in het midden om een afbeelding toe te voegen (19,05 x 10 cm).</a:t>
            </a:r>
            <a:r>
              <a:rPr lang="nl-NL" sz="1600" dirty="0"/>
              <a:t> </a:t>
            </a:r>
            <a:endParaRPr lang="nl-NL" dirty="0"/>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540399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a:xfrm>
            <a:off x="756000" y="576000"/>
            <a:ext cx="4932000" cy="720000"/>
          </a:xfrm>
        </p:spPr>
        <p:txBody>
          <a:bodyPr/>
          <a:lstStyle/>
          <a:p>
            <a:r>
              <a:rPr lang="nl-NL"/>
              <a:t>Klik om de stijl te bewerken</a:t>
            </a:r>
            <a:endParaRPr lang="nl-NL" dirty="0"/>
          </a:p>
        </p:txBody>
      </p:sp>
      <p:sp>
        <p:nvSpPr>
          <p:cNvPr id="4" name="Tijdelijke aanduiding voor tekst 3"/>
          <p:cNvSpPr>
            <a:spLocks noGrp="1"/>
          </p:cNvSpPr>
          <p:nvPr>
            <p:ph type="body" sz="quarter" idx="10" hasCustomPrompt="1"/>
          </p:nvPr>
        </p:nvSpPr>
        <p:spPr>
          <a:xfrm>
            <a:off x="2088000" y="1476000"/>
            <a:ext cx="7200000" cy="4680000"/>
          </a:xfrm>
        </p:spPr>
        <p:txBody>
          <a:bodyPr/>
          <a:lstStyle/>
          <a:p>
            <a:pPr lvl="1"/>
            <a:r>
              <a:rPr lang="nl-NL" dirty="0"/>
              <a:t>Tweede niveau</a:t>
            </a:r>
          </a:p>
          <a:p>
            <a:pPr lvl="2"/>
            <a:r>
              <a:rPr lang="nl-NL" dirty="0"/>
              <a:t>Derde niveau</a:t>
            </a:r>
          </a:p>
          <a:p>
            <a:pPr lvl="3"/>
            <a:r>
              <a:rPr lang="nl-NL" dirty="0"/>
              <a:t>Vierde niveau</a:t>
            </a:r>
          </a:p>
          <a:p>
            <a:pPr lvl="4"/>
            <a:r>
              <a:rPr lang="nl-NL" dirty="0"/>
              <a:t>Vijfde niveau</a:t>
            </a:r>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349904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lotdia">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kstvak 2"/>
          <p:cNvSpPr txBox="1"/>
          <p:nvPr userDrawn="1"/>
        </p:nvSpPr>
        <p:spPr>
          <a:xfrm>
            <a:off x="1130533" y="6142150"/>
            <a:ext cx="4680065" cy="369332"/>
          </a:xfrm>
          <a:prstGeom prst="rect">
            <a:avLst/>
          </a:prstGeom>
          <a:solidFill>
            <a:schemeClr val="bg1"/>
          </a:solidFill>
        </p:spPr>
        <p:txBody>
          <a:bodyPr wrap="square" rtlCol="0">
            <a:spAutoFit/>
          </a:bodyPr>
          <a:lstStyle/>
          <a:p>
            <a:endParaRPr lang="nl-NL" dirty="0"/>
          </a:p>
        </p:txBody>
      </p:sp>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463" y="5787319"/>
            <a:ext cx="6553213" cy="1078994"/>
          </a:xfrm>
          <a:prstGeom prst="rect">
            <a:avLst/>
          </a:prstGeom>
        </p:spPr>
      </p:pic>
    </p:spTree>
    <p:extLst>
      <p:ext uri="{BB962C8B-B14F-4D97-AF65-F5344CB8AC3E}">
        <p14:creationId xmlns:p14="http://schemas.microsoft.com/office/powerpoint/2010/main" val="549768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
        <p:nvSpPr>
          <p:cNvPr id="2" name="Tijdelijke aanduiding voor titel 1"/>
          <p:cNvSpPr>
            <a:spLocks noGrp="1"/>
          </p:cNvSpPr>
          <p:nvPr>
            <p:ph type="title"/>
          </p:nvPr>
        </p:nvSpPr>
        <p:spPr>
          <a:xfrm>
            <a:off x="756000" y="576000"/>
            <a:ext cx="9036000" cy="1080000"/>
          </a:xfrm>
          <a:prstGeom prst="rect">
            <a:avLst/>
          </a:prstGeom>
        </p:spPr>
        <p:txBody>
          <a:bodyPr vert="horz" lIns="0" tIns="0" rIns="0" bIns="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2052000" y="1728000"/>
            <a:ext cx="7740000" cy="4351338"/>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625692762"/>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2" r:id="rId3"/>
    <p:sldLayoutId id="2147483650" r:id="rId4"/>
    <p:sldLayoutId id="2147483653" r:id="rId5"/>
    <p:sldLayoutId id="2147483657" r:id="rId6"/>
    <p:sldLayoutId id="2147483654" r:id="rId7"/>
    <p:sldLayoutId id="2147483655" r:id="rId8"/>
    <p:sldLayoutId id="2147483656"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baseline="0">
          <a:solidFill>
            <a:srgbClr val="1E201F"/>
          </a:solidFill>
          <a:latin typeface="Arial" panose="020B0604020202020204" pitchFamily="34" charset="0"/>
          <a:ea typeface="+mj-ea"/>
          <a:cs typeface="+mj-cs"/>
        </a:defRPr>
      </a:lvl1pPr>
    </p:titleStyle>
    <p:bodyStyle>
      <a:lvl1pPr marL="0" indent="-360000" algn="l" defTabSz="914400" rtl="0" eaLnBrk="1" latinLnBrk="0" hangingPunct="1">
        <a:lnSpc>
          <a:spcPct val="100000"/>
        </a:lnSpc>
        <a:spcBef>
          <a:spcPts val="0"/>
        </a:spcBef>
        <a:buFont typeface="Arial" panose="020B0604020202020204" pitchFamily="34" charset="0"/>
        <a:buChar char="•"/>
        <a:defRPr sz="2400" kern="1200" baseline="0">
          <a:solidFill>
            <a:srgbClr val="1E201F"/>
          </a:solidFill>
          <a:latin typeface="+mn-lt"/>
          <a:ea typeface="+mn-ea"/>
          <a:cs typeface="+mn-cs"/>
        </a:defRPr>
      </a:lvl1pPr>
      <a:lvl2pPr marL="0" indent="0" algn="l" defTabSz="914400" rtl="0" eaLnBrk="1" latinLnBrk="0" hangingPunct="1">
        <a:lnSpc>
          <a:spcPct val="100000"/>
        </a:lnSpc>
        <a:spcBef>
          <a:spcPts val="0"/>
        </a:spcBef>
        <a:buFontTx/>
        <a:buNone/>
        <a:defRPr sz="2400" kern="1200" baseline="0">
          <a:solidFill>
            <a:srgbClr val="1E201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01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01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01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736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a:blip r:embed="rId2"/>
          <a:stretch>
            <a:fillRect/>
          </a:stretch>
        </p:blipFill>
        <p:spPr>
          <a:xfrm>
            <a:off x="3314700" y="4913692"/>
            <a:ext cx="2857500" cy="1905000"/>
          </a:xfrm>
          <a:prstGeom prst="rect">
            <a:avLst/>
          </a:prstGeom>
        </p:spPr>
      </p:pic>
      <p:sp>
        <p:nvSpPr>
          <p:cNvPr id="4" name="Titel 3"/>
          <p:cNvSpPr>
            <a:spLocks noGrp="1"/>
          </p:cNvSpPr>
          <p:nvPr>
            <p:ph type="title"/>
          </p:nvPr>
        </p:nvSpPr>
        <p:spPr/>
        <p:txBody>
          <a:bodyPr/>
          <a:lstStyle/>
          <a:p>
            <a:r>
              <a:rPr lang="nl-NL" b="1" dirty="0">
                <a:solidFill>
                  <a:schemeClr val="tx1"/>
                </a:solidFill>
              </a:rPr>
              <a:t>Verschil eetgedrag hond &amp; Kat</a:t>
            </a:r>
          </a:p>
        </p:txBody>
      </p:sp>
      <p:sp>
        <p:nvSpPr>
          <p:cNvPr id="5" name="Tijdelijke aanduiding voor tekst 4"/>
          <p:cNvSpPr>
            <a:spLocks noGrp="1"/>
          </p:cNvSpPr>
          <p:nvPr>
            <p:ph type="body" idx="1"/>
          </p:nvPr>
        </p:nvSpPr>
        <p:spPr>
          <a:xfrm>
            <a:off x="1097280" y="1423565"/>
            <a:ext cx="4937760" cy="736282"/>
          </a:xfrm>
        </p:spPr>
        <p:txBody>
          <a:bodyPr>
            <a:normAutofit/>
          </a:bodyPr>
          <a:lstStyle/>
          <a:p>
            <a:r>
              <a:rPr lang="nl-NL" sz="3600" dirty="0">
                <a:solidFill>
                  <a:schemeClr val="tx1"/>
                </a:solidFill>
              </a:rPr>
              <a:t>Hond</a:t>
            </a:r>
          </a:p>
        </p:txBody>
      </p:sp>
      <p:sp>
        <p:nvSpPr>
          <p:cNvPr id="6" name="Tijdelijke aanduiding voor inhoud 5"/>
          <p:cNvSpPr>
            <a:spLocks noGrp="1"/>
          </p:cNvSpPr>
          <p:nvPr>
            <p:ph sz="half" idx="2"/>
          </p:nvPr>
        </p:nvSpPr>
        <p:spPr>
          <a:xfrm>
            <a:off x="1097279" y="2262399"/>
            <a:ext cx="7051882" cy="5982942"/>
          </a:xfrm>
        </p:spPr>
        <p:txBody>
          <a:bodyPr>
            <a:normAutofit/>
          </a:bodyPr>
          <a:lstStyle/>
          <a:p>
            <a:r>
              <a:rPr lang="nl-NL" sz="2400" dirty="0">
                <a:solidFill>
                  <a:schemeClr val="tx1"/>
                </a:solidFill>
              </a:rPr>
              <a:t>Adaptieve carnivoor</a:t>
            </a:r>
          </a:p>
          <a:p>
            <a:r>
              <a:rPr lang="nl-NL" sz="2400" dirty="0">
                <a:solidFill>
                  <a:schemeClr val="tx1"/>
                </a:solidFill>
              </a:rPr>
              <a:t>1 tot 3 maaltijden per dag</a:t>
            </a:r>
          </a:p>
          <a:p>
            <a:r>
              <a:rPr lang="nl-NL" sz="2400" dirty="0">
                <a:solidFill>
                  <a:schemeClr val="tx1"/>
                </a:solidFill>
              </a:rPr>
              <a:t>Eet alleen overdag</a:t>
            </a:r>
          </a:p>
          <a:p>
            <a:r>
              <a:rPr lang="nl-NL" sz="2400" dirty="0">
                <a:solidFill>
                  <a:schemeClr val="tx1"/>
                </a:solidFill>
              </a:rPr>
              <a:t>Snelle eter</a:t>
            </a:r>
          </a:p>
        </p:txBody>
      </p:sp>
      <p:sp>
        <p:nvSpPr>
          <p:cNvPr id="7" name="Tijdelijke aanduiding voor tekst 6"/>
          <p:cNvSpPr>
            <a:spLocks noGrp="1"/>
          </p:cNvSpPr>
          <p:nvPr>
            <p:ph type="body" sz="quarter" idx="3"/>
          </p:nvPr>
        </p:nvSpPr>
        <p:spPr>
          <a:xfrm>
            <a:off x="6217920" y="1526117"/>
            <a:ext cx="4937760" cy="736282"/>
          </a:xfrm>
        </p:spPr>
        <p:txBody>
          <a:bodyPr>
            <a:normAutofit/>
          </a:bodyPr>
          <a:lstStyle/>
          <a:p>
            <a:r>
              <a:rPr lang="nl-NL" sz="3600" dirty="0">
                <a:solidFill>
                  <a:schemeClr val="tx1"/>
                </a:solidFill>
              </a:rPr>
              <a:t>Kat</a:t>
            </a:r>
          </a:p>
        </p:txBody>
      </p:sp>
      <p:sp>
        <p:nvSpPr>
          <p:cNvPr id="8" name="Tijdelijke aanduiding voor inhoud 7"/>
          <p:cNvSpPr>
            <a:spLocks noGrp="1"/>
          </p:cNvSpPr>
          <p:nvPr>
            <p:ph sz="quarter" idx="4"/>
          </p:nvPr>
        </p:nvSpPr>
        <p:spPr>
          <a:xfrm>
            <a:off x="6217920" y="2262399"/>
            <a:ext cx="4937760" cy="3378200"/>
          </a:xfrm>
        </p:spPr>
        <p:txBody>
          <a:bodyPr>
            <a:normAutofit/>
          </a:bodyPr>
          <a:lstStyle/>
          <a:p>
            <a:r>
              <a:rPr lang="nl-NL" sz="2400" dirty="0">
                <a:solidFill>
                  <a:schemeClr val="tx1"/>
                </a:solidFill>
              </a:rPr>
              <a:t>Uitgesproken carnivoor</a:t>
            </a:r>
          </a:p>
          <a:p>
            <a:r>
              <a:rPr lang="nl-NL" sz="2400" dirty="0">
                <a:solidFill>
                  <a:schemeClr val="tx1"/>
                </a:solidFill>
              </a:rPr>
              <a:t>7 tot 20 maaltijden per dag </a:t>
            </a:r>
          </a:p>
          <a:p>
            <a:r>
              <a:rPr lang="nl-NL" sz="2400" dirty="0">
                <a:solidFill>
                  <a:schemeClr val="tx1"/>
                </a:solidFill>
              </a:rPr>
              <a:t>Eet overdag en 's nachts</a:t>
            </a:r>
          </a:p>
          <a:p>
            <a:r>
              <a:rPr lang="nl-NL" sz="2400" dirty="0">
                <a:solidFill>
                  <a:schemeClr val="tx1"/>
                </a:solidFill>
              </a:rPr>
              <a:t>Rustige eter</a:t>
            </a:r>
          </a:p>
          <a:p>
            <a:endParaRPr lang="nl-NL" dirty="0"/>
          </a:p>
        </p:txBody>
      </p:sp>
      <p:pic>
        <p:nvPicPr>
          <p:cNvPr id="10" name="Afbeelding 9"/>
          <p:cNvPicPr>
            <a:picLocks noChangeAspect="1"/>
          </p:cNvPicPr>
          <p:nvPr/>
        </p:nvPicPr>
        <p:blipFill>
          <a:blip r:embed="rId3"/>
          <a:stretch>
            <a:fillRect/>
          </a:stretch>
        </p:blipFill>
        <p:spPr>
          <a:xfrm>
            <a:off x="8800605" y="4306059"/>
            <a:ext cx="1703631" cy="2551941"/>
          </a:xfrm>
          <a:prstGeom prst="rect">
            <a:avLst/>
          </a:prstGeom>
        </p:spPr>
      </p:pic>
    </p:spTree>
    <p:extLst>
      <p:ext uri="{BB962C8B-B14F-4D97-AF65-F5344CB8AC3E}">
        <p14:creationId xmlns:p14="http://schemas.microsoft.com/office/powerpoint/2010/main" val="720485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191353"/>
            <a:ext cx="10058400" cy="1450757"/>
          </a:xfrm>
        </p:spPr>
        <p:txBody>
          <a:bodyPr/>
          <a:lstStyle/>
          <a:p>
            <a:r>
              <a:rPr lang="nl-NL" b="1" dirty="0">
                <a:solidFill>
                  <a:schemeClr val="tx1"/>
                </a:solidFill>
              </a:rPr>
              <a:t>Koolhydraatbehoefte </a:t>
            </a:r>
          </a:p>
        </p:txBody>
      </p:sp>
      <p:sp>
        <p:nvSpPr>
          <p:cNvPr id="3" name="Tijdelijke aanduiding voor inhoud 2"/>
          <p:cNvSpPr>
            <a:spLocks noGrp="1"/>
          </p:cNvSpPr>
          <p:nvPr>
            <p:ph idx="1"/>
          </p:nvPr>
        </p:nvSpPr>
        <p:spPr>
          <a:xfrm>
            <a:off x="838199" y="1825624"/>
            <a:ext cx="11088757" cy="4734201"/>
          </a:xfrm>
        </p:spPr>
        <p:txBody>
          <a:bodyPr/>
          <a:lstStyle/>
          <a:p>
            <a:r>
              <a:rPr lang="nl-NL" sz="2400" b="1" dirty="0">
                <a:solidFill>
                  <a:schemeClr val="tx1"/>
                </a:solidFill>
              </a:rPr>
              <a:t>Hond</a:t>
            </a:r>
          </a:p>
          <a:p>
            <a:pPr lvl="1"/>
            <a:r>
              <a:rPr lang="nl-NL" sz="2800" dirty="0">
                <a:solidFill>
                  <a:schemeClr val="tx1"/>
                </a:solidFill>
              </a:rPr>
              <a:t>Meeste hondenvoer bestaat uit 30-60% koolhydraten</a:t>
            </a:r>
          </a:p>
          <a:p>
            <a:pPr lvl="1"/>
            <a:r>
              <a:rPr lang="nl-NL" sz="2800" dirty="0">
                <a:solidFill>
                  <a:schemeClr val="tx1"/>
                </a:solidFill>
              </a:rPr>
              <a:t>Hondenvoer bestaat voor het grootste deel uit zetmeel</a:t>
            </a:r>
          </a:p>
          <a:p>
            <a:pPr lvl="1"/>
            <a:r>
              <a:rPr lang="nl-NL" sz="2800" dirty="0">
                <a:solidFill>
                  <a:schemeClr val="tx1"/>
                </a:solidFill>
              </a:rPr>
              <a:t>Voeding met te weinig koolhydraten zorgt voor sloomheid en geeft vooral ook problemen bij de dracht en lactatie.</a:t>
            </a:r>
          </a:p>
          <a:p>
            <a:endParaRPr lang="nl-NL" dirty="0">
              <a:solidFill>
                <a:schemeClr val="tx1"/>
              </a:solidFill>
            </a:endParaRPr>
          </a:p>
          <a:p>
            <a:r>
              <a:rPr lang="nl-NL" sz="2400" b="1" dirty="0">
                <a:solidFill>
                  <a:schemeClr val="tx1"/>
                </a:solidFill>
              </a:rPr>
              <a:t>Kat</a:t>
            </a:r>
          </a:p>
          <a:p>
            <a:pPr lvl="1"/>
            <a:r>
              <a:rPr lang="nl-NL" sz="2800" dirty="0">
                <a:solidFill>
                  <a:schemeClr val="tx1"/>
                </a:solidFill>
              </a:rPr>
              <a:t>Laag koolhydraatgehalte in het voer ideaal</a:t>
            </a:r>
          </a:p>
          <a:p>
            <a:pPr lvl="1"/>
            <a:r>
              <a:rPr lang="nl-NL" sz="2800" dirty="0">
                <a:solidFill>
                  <a:schemeClr val="tx1"/>
                </a:solidFill>
              </a:rPr>
              <a:t>Koolhydraatgehaltes tot 35% </a:t>
            </a:r>
            <a:r>
              <a:rPr lang="nl-NL" sz="2800" dirty="0" err="1">
                <a:solidFill>
                  <a:schemeClr val="tx1"/>
                </a:solidFill>
              </a:rPr>
              <a:t>ds</a:t>
            </a:r>
            <a:r>
              <a:rPr lang="nl-NL" sz="2800" dirty="0">
                <a:solidFill>
                  <a:schemeClr val="tx1"/>
                </a:solidFill>
              </a:rPr>
              <a:t> geeft geen problemen</a:t>
            </a:r>
          </a:p>
          <a:p>
            <a:pPr marL="457200" lvl="1" indent="0">
              <a:buNone/>
            </a:pPr>
            <a:endParaRPr lang="nl-NL" dirty="0"/>
          </a:p>
          <a:p>
            <a:pPr marL="457200" lvl="1" indent="0">
              <a:buNone/>
            </a:pPr>
            <a:endParaRPr lang="nl-NL" dirty="0"/>
          </a:p>
          <a:p>
            <a:pPr marL="457200" lvl="1" indent="0">
              <a:buNone/>
            </a:pPr>
            <a:endParaRPr lang="nl-NL" dirty="0"/>
          </a:p>
          <a:p>
            <a:pPr marL="457200" lvl="1" indent="0">
              <a:buNone/>
            </a:pPr>
            <a:endParaRPr lang="nl-NL" dirty="0"/>
          </a:p>
        </p:txBody>
      </p:sp>
    </p:spTree>
    <p:extLst>
      <p:ext uri="{BB962C8B-B14F-4D97-AF65-F5344CB8AC3E}">
        <p14:creationId xmlns:p14="http://schemas.microsoft.com/office/powerpoint/2010/main" val="3216762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tx1"/>
                </a:solidFill>
              </a:rPr>
              <a:t>Eiwitbehoefte </a:t>
            </a:r>
          </a:p>
        </p:txBody>
      </p:sp>
      <p:sp>
        <p:nvSpPr>
          <p:cNvPr id="3" name="Tijdelijke aanduiding voor inhoud 2"/>
          <p:cNvSpPr>
            <a:spLocks noGrp="1"/>
          </p:cNvSpPr>
          <p:nvPr>
            <p:ph idx="1"/>
          </p:nvPr>
        </p:nvSpPr>
        <p:spPr>
          <a:xfrm>
            <a:off x="1097280" y="2003701"/>
            <a:ext cx="10515600" cy="4351338"/>
          </a:xfrm>
        </p:spPr>
        <p:txBody>
          <a:bodyPr>
            <a:normAutofit/>
          </a:bodyPr>
          <a:lstStyle/>
          <a:p>
            <a:pPr indent="0">
              <a:buNone/>
            </a:pPr>
            <a:r>
              <a:rPr lang="nl-NL" sz="2400" b="1" dirty="0">
                <a:solidFill>
                  <a:schemeClr val="tx1"/>
                </a:solidFill>
              </a:rPr>
              <a:t>Hond: </a:t>
            </a:r>
            <a:r>
              <a:rPr lang="nl-NL" sz="2400" dirty="0">
                <a:solidFill>
                  <a:schemeClr val="tx1"/>
                </a:solidFill>
              </a:rPr>
              <a:t>minimaal 6% (optimaal: 18-22%)</a:t>
            </a:r>
          </a:p>
          <a:p>
            <a:pPr indent="0">
              <a:buNone/>
            </a:pPr>
            <a:r>
              <a:rPr lang="nl-NL" sz="2400" b="1" dirty="0">
                <a:solidFill>
                  <a:schemeClr val="tx1"/>
                </a:solidFill>
              </a:rPr>
              <a:t>Kat: </a:t>
            </a:r>
            <a:r>
              <a:rPr lang="nl-NL" sz="2400" dirty="0">
                <a:solidFill>
                  <a:schemeClr val="tx1"/>
                </a:solidFill>
              </a:rPr>
              <a:t>minimaal 24% (</a:t>
            </a:r>
            <a:r>
              <a:rPr lang="nl-NL" sz="2400" dirty="0" err="1">
                <a:solidFill>
                  <a:schemeClr val="tx1"/>
                </a:solidFill>
              </a:rPr>
              <a:t>kittens</a:t>
            </a:r>
            <a:r>
              <a:rPr lang="nl-NL" sz="2400" dirty="0">
                <a:solidFill>
                  <a:schemeClr val="tx1"/>
                </a:solidFill>
              </a:rPr>
              <a:t>) en 14% (volwassen) (optimaal: 26-30%)</a:t>
            </a:r>
          </a:p>
          <a:p>
            <a:pPr indent="0">
              <a:buNone/>
            </a:pPr>
            <a:endParaRPr lang="nl-NL" sz="2400" dirty="0">
              <a:solidFill>
                <a:schemeClr val="tx1"/>
              </a:solidFill>
            </a:endParaRPr>
          </a:p>
          <a:p>
            <a:r>
              <a:rPr lang="nl-NL" sz="2400" b="1" dirty="0" err="1">
                <a:solidFill>
                  <a:schemeClr val="tx1"/>
                </a:solidFill>
              </a:rPr>
              <a:t>Taurine</a:t>
            </a:r>
            <a:r>
              <a:rPr lang="nl-NL" sz="2400" dirty="0">
                <a:solidFill>
                  <a:schemeClr val="tx1"/>
                </a:solidFill>
              </a:rPr>
              <a:t> (= een aminozuur) kan een hond zelf aanmaken. Een kat niet.</a:t>
            </a:r>
            <a:br>
              <a:rPr lang="nl-NL" sz="2400" dirty="0">
                <a:solidFill>
                  <a:schemeClr val="tx1"/>
                </a:solidFill>
              </a:rPr>
            </a:br>
            <a:r>
              <a:rPr lang="nl-NL" sz="2400" dirty="0" err="1">
                <a:solidFill>
                  <a:schemeClr val="tx1"/>
                </a:solidFill>
              </a:rPr>
              <a:t>Taurine</a:t>
            </a:r>
            <a:r>
              <a:rPr lang="nl-NL" sz="2400" dirty="0">
                <a:solidFill>
                  <a:schemeClr val="tx1"/>
                </a:solidFill>
              </a:rPr>
              <a:t> zit voornamelijk in dierlijk weefsel en nauwelijks in plantaardige voeding.</a:t>
            </a:r>
          </a:p>
          <a:p>
            <a:pPr indent="0">
              <a:buNone/>
            </a:pPr>
            <a:endParaRPr lang="nl-NL" sz="2400" dirty="0">
              <a:solidFill>
                <a:schemeClr val="tx1"/>
              </a:solidFill>
            </a:endParaRPr>
          </a:p>
          <a:p>
            <a:r>
              <a:rPr lang="nl-NL" sz="2400" b="1" dirty="0">
                <a:solidFill>
                  <a:schemeClr val="tx1"/>
                </a:solidFill>
              </a:rPr>
              <a:t>Arginine</a:t>
            </a:r>
            <a:r>
              <a:rPr lang="nl-NL" sz="2400" dirty="0">
                <a:solidFill>
                  <a:schemeClr val="tx1"/>
                </a:solidFill>
              </a:rPr>
              <a:t>  (= een aminozuur) moet in het voedsel voor een kat aanwezig zijn. Niet </a:t>
            </a:r>
            <a:r>
              <a:rPr lang="nl-NL" sz="2400" dirty="0" err="1">
                <a:solidFill>
                  <a:schemeClr val="tx1"/>
                </a:solidFill>
              </a:rPr>
              <a:t>perce</a:t>
            </a:r>
            <a:r>
              <a:rPr lang="nl-NL" sz="2400" dirty="0">
                <a:solidFill>
                  <a:schemeClr val="tx1"/>
                </a:solidFill>
              </a:rPr>
              <a:t> in dat van een hond. Arginine zit in dierlijk materiaal. </a:t>
            </a:r>
          </a:p>
          <a:p>
            <a:r>
              <a:rPr lang="nl-NL" sz="2400" dirty="0">
                <a:solidFill>
                  <a:schemeClr val="tx1"/>
                </a:solidFill>
              </a:rPr>
              <a:t>De eiwitbehoefte van de kat is duidelijk hoger dan die van de hond.</a:t>
            </a:r>
          </a:p>
        </p:txBody>
      </p:sp>
    </p:spTree>
    <p:extLst>
      <p:ext uri="{BB962C8B-B14F-4D97-AF65-F5344CB8AC3E}">
        <p14:creationId xmlns:p14="http://schemas.microsoft.com/office/powerpoint/2010/main" val="1659987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Schermafbeelding 2016-10-03 om 23.14.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1437" y="225178"/>
            <a:ext cx="5655971" cy="6166438"/>
          </a:xfrm>
          <a:prstGeom prst="rect">
            <a:avLst/>
          </a:prstGeom>
        </p:spPr>
      </p:pic>
      <p:sp>
        <p:nvSpPr>
          <p:cNvPr id="5" name="Tekstvak 2"/>
          <p:cNvSpPr txBox="1"/>
          <p:nvPr/>
        </p:nvSpPr>
        <p:spPr>
          <a:xfrm>
            <a:off x="455542" y="3308397"/>
            <a:ext cx="5050737" cy="400110"/>
          </a:xfrm>
          <a:prstGeom prst="rect">
            <a:avLst/>
          </a:prstGeom>
          <a:noFill/>
        </p:spPr>
        <p:txBody>
          <a:bodyPr wrap="square" rtlCol="0">
            <a:spAutoFit/>
          </a:bodyPr>
          <a:ls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2000" b="0" i="1" u="none" strike="noStrike" kern="1200" cap="none" spc="0" normalizeH="0" baseline="0" noProof="0" dirty="0">
                <a:ln>
                  <a:noFill/>
                </a:ln>
                <a:solidFill>
                  <a:srgbClr val="44546A"/>
                </a:solidFill>
                <a:effectLst/>
                <a:uLnTx/>
                <a:uFillTx/>
                <a:latin typeface="Calibri"/>
                <a:ea typeface="+mn-ea"/>
                <a:cs typeface="+mn-cs"/>
              </a:rPr>
              <a:t>Functie van eiwit is dus niet alleen bouwsteen</a:t>
            </a:r>
            <a:r>
              <a:rPr kumimoji="0" lang="nl-NL" sz="2000" b="0" i="1" u="none" strike="noStrike" kern="1200" cap="none" spc="0" normalizeH="0" baseline="0" noProof="0" dirty="0">
                <a:ln>
                  <a:noFill/>
                </a:ln>
                <a:solidFill>
                  <a:sysClr val="windowText" lastClr="000000"/>
                </a:solidFill>
                <a:effectLst/>
                <a:uLnTx/>
                <a:uFillTx/>
                <a:latin typeface="Calibri"/>
                <a:ea typeface="+mn-ea"/>
                <a:cs typeface="+mn-cs"/>
              </a:rPr>
              <a:t>!</a:t>
            </a:r>
          </a:p>
        </p:txBody>
      </p:sp>
    </p:spTree>
    <p:extLst>
      <p:ext uri="{BB962C8B-B14F-4D97-AF65-F5344CB8AC3E}">
        <p14:creationId xmlns:p14="http://schemas.microsoft.com/office/powerpoint/2010/main" val="925920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tx1"/>
                </a:solidFill>
              </a:rPr>
              <a:t>Vetbehoefte</a:t>
            </a:r>
          </a:p>
        </p:txBody>
      </p:sp>
      <p:sp>
        <p:nvSpPr>
          <p:cNvPr id="3" name="Tijdelijke aanduiding voor inhoud 2"/>
          <p:cNvSpPr>
            <a:spLocks noGrp="1"/>
          </p:cNvSpPr>
          <p:nvPr>
            <p:ph idx="1"/>
          </p:nvPr>
        </p:nvSpPr>
        <p:spPr/>
        <p:txBody>
          <a:bodyPr>
            <a:normAutofit fontScale="92500"/>
          </a:bodyPr>
          <a:lstStyle/>
          <a:p>
            <a:r>
              <a:rPr lang="nl-NL" sz="2400" dirty="0">
                <a:solidFill>
                  <a:schemeClr val="tx1"/>
                </a:solidFill>
              </a:rPr>
              <a:t>Omega-3 en omega-6 vetzuren zijn noodzakelijk in de voeding:</a:t>
            </a:r>
          </a:p>
          <a:p>
            <a:pPr lvl="1"/>
            <a:r>
              <a:rPr lang="nl-NL" sz="2400" dirty="0">
                <a:solidFill>
                  <a:schemeClr val="tx1"/>
                </a:solidFill>
              </a:rPr>
              <a:t>1. Alfa-linoleenzuur </a:t>
            </a:r>
          </a:p>
          <a:p>
            <a:pPr lvl="1"/>
            <a:r>
              <a:rPr lang="nl-NL" sz="2400" dirty="0">
                <a:solidFill>
                  <a:schemeClr val="tx1"/>
                </a:solidFill>
              </a:rPr>
              <a:t>2. Linoleenzuur</a:t>
            </a:r>
          </a:p>
          <a:p>
            <a:pPr lvl="1"/>
            <a:r>
              <a:rPr lang="nl-NL" sz="2400" dirty="0">
                <a:solidFill>
                  <a:schemeClr val="tx1"/>
                </a:solidFill>
              </a:rPr>
              <a:t>3. Arachidonzuur (alleen bij de kat essentieel in de voeding)</a:t>
            </a:r>
          </a:p>
          <a:p>
            <a:r>
              <a:rPr lang="nl-NL" sz="2400" dirty="0">
                <a:solidFill>
                  <a:schemeClr val="tx1"/>
                </a:solidFill>
              </a:rPr>
              <a:t>Deze vetzuren hebben een ontstekingsremmend effect.</a:t>
            </a:r>
          </a:p>
          <a:p>
            <a:r>
              <a:rPr lang="nl-NL" sz="2400" dirty="0">
                <a:solidFill>
                  <a:schemeClr val="tx1"/>
                </a:solidFill>
              </a:rPr>
              <a:t>Katten en honden verdragen grote hoeveelheden vetten. In tegenstelling tot de mens lijden ze zelden aan hart en vaatziekten als een gevolg van een te vette voeding.</a:t>
            </a:r>
          </a:p>
          <a:p>
            <a:r>
              <a:rPr lang="nl-NL" sz="2400" dirty="0">
                <a:solidFill>
                  <a:schemeClr val="tx1"/>
                </a:solidFill>
              </a:rPr>
              <a:t>Overschot zorgt voor beide diersoorten wel voor zwaarlijvigheid.</a:t>
            </a:r>
          </a:p>
        </p:txBody>
      </p:sp>
    </p:spTree>
    <p:extLst>
      <p:ext uri="{BB962C8B-B14F-4D97-AF65-F5344CB8AC3E}">
        <p14:creationId xmlns:p14="http://schemas.microsoft.com/office/powerpoint/2010/main" val="994130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tx1"/>
                </a:solidFill>
              </a:rPr>
              <a:t>Vitaminen</a:t>
            </a:r>
          </a:p>
        </p:txBody>
      </p:sp>
      <p:sp>
        <p:nvSpPr>
          <p:cNvPr id="3" name="Tijdelijke aanduiding voor inhoud 2"/>
          <p:cNvSpPr>
            <a:spLocks noGrp="1"/>
          </p:cNvSpPr>
          <p:nvPr>
            <p:ph idx="1"/>
          </p:nvPr>
        </p:nvSpPr>
        <p:spPr/>
        <p:txBody>
          <a:bodyPr>
            <a:normAutofit lnSpcReduction="10000"/>
          </a:bodyPr>
          <a:lstStyle/>
          <a:p>
            <a:r>
              <a:rPr lang="nl-NL" sz="2400" b="1" dirty="0">
                <a:solidFill>
                  <a:schemeClr val="tx1"/>
                </a:solidFill>
              </a:rPr>
              <a:t>Vitamine A</a:t>
            </a:r>
            <a:r>
              <a:rPr lang="nl-NL" sz="2400" dirty="0">
                <a:solidFill>
                  <a:schemeClr val="tx1"/>
                </a:solidFill>
              </a:rPr>
              <a:t>, kan een hond uit caroteen (= gele kleurstof die onder andere in wortelen voorkomt) aanmaken. Een kat kan caroteen niet omzetten in vitamine A.</a:t>
            </a:r>
          </a:p>
          <a:p>
            <a:endParaRPr lang="nl-NL" sz="2400" dirty="0">
              <a:solidFill>
                <a:schemeClr val="tx1"/>
              </a:solidFill>
            </a:endParaRPr>
          </a:p>
          <a:p>
            <a:pPr marL="201168" lvl="1" indent="0">
              <a:buNone/>
            </a:pPr>
            <a:r>
              <a:rPr lang="nl-NL" sz="2400" dirty="0">
                <a:solidFill>
                  <a:schemeClr val="tx1"/>
                </a:solidFill>
                <a:sym typeface="Wingdings" panose="05000000000000000000" pitchFamily="2" charset="2"/>
              </a:rPr>
              <a:t> </a:t>
            </a:r>
            <a:r>
              <a:rPr lang="nl-NL" sz="2400" dirty="0">
                <a:solidFill>
                  <a:schemeClr val="tx1"/>
                </a:solidFill>
              </a:rPr>
              <a:t>Als een kat een overdosis vitamine A binnenkrijgt (voeren van lever) dan kan de kat dit niet uitscheiden waardoor vitamine-A vergiftiging kan optreden.</a:t>
            </a:r>
          </a:p>
          <a:p>
            <a:pPr marL="457200" lvl="1" indent="0">
              <a:buNone/>
            </a:pPr>
            <a:endParaRPr lang="nl-NL" sz="2400" dirty="0">
              <a:solidFill>
                <a:schemeClr val="tx1"/>
              </a:solidFill>
            </a:endParaRPr>
          </a:p>
          <a:p>
            <a:r>
              <a:rPr lang="nl-NL" sz="2400" b="1" dirty="0" err="1">
                <a:solidFill>
                  <a:schemeClr val="tx1"/>
                </a:solidFill>
              </a:rPr>
              <a:t>Niacine</a:t>
            </a:r>
            <a:r>
              <a:rPr lang="nl-NL" sz="2400" b="1" dirty="0">
                <a:solidFill>
                  <a:schemeClr val="tx1"/>
                </a:solidFill>
              </a:rPr>
              <a:t> </a:t>
            </a:r>
            <a:r>
              <a:rPr lang="nl-NL" sz="2400" dirty="0">
                <a:solidFill>
                  <a:schemeClr val="tx1"/>
                </a:solidFill>
              </a:rPr>
              <a:t>(= vitamine B3) moet aanwezig zijn in de voeding van de kat, een hond kan deze vitamine zelf aanmaken.</a:t>
            </a:r>
            <a:br>
              <a:rPr lang="nl-NL" sz="2400" dirty="0">
                <a:solidFill>
                  <a:schemeClr val="tx1"/>
                </a:solidFill>
              </a:rPr>
            </a:br>
            <a:endParaRPr lang="nl-NL" sz="2400" dirty="0">
              <a:solidFill>
                <a:schemeClr val="tx1"/>
              </a:solidFill>
            </a:endParaRPr>
          </a:p>
        </p:txBody>
      </p:sp>
    </p:spTree>
    <p:extLst>
      <p:ext uri="{BB962C8B-B14F-4D97-AF65-F5344CB8AC3E}">
        <p14:creationId xmlns:p14="http://schemas.microsoft.com/office/powerpoint/2010/main" val="2052462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tx1"/>
                </a:solidFill>
              </a:rPr>
              <a:t>Mineralen</a:t>
            </a:r>
          </a:p>
        </p:txBody>
      </p:sp>
      <p:sp>
        <p:nvSpPr>
          <p:cNvPr id="3" name="Tijdelijke aanduiding voor inhoud 2"/>
          <p:cNvSpPr>
            <a:spLocks noGrp="1"/>
          </p:cNvSpPr>
          <p:nvPr>
            <p:ph idx="1"/>
          </p:nvPr>
        </p:nvSpPr>
        <p:spPr>
          <a:xfrm>
            <a:off x="1097280" y="2188634"/>
            <a:ext cx="10058400" cy="4023360"/>
          </a:xfrm>
        </p:spPr>
        <p:txBody>
          <a:bodyPr>
            <a:normAutofit/>
          </a:bodyPr>
          <a:lstStyle/>
          <a:p>
            <a:pPr marL="0" indent="0" algn="ctr">
              <a:buNone/>
            </a:pPr>
            <a:r>
              <a:rPr lang="nl-NL" sz="2800" dirty="0">
                <a:solidFill>
                  <a:schemeClr val="tx1"/>
                </a:solidFill>
              </a:rPr>
              <a:t>De behoefte aan mineralen en andere sporenelementen bij honden en katten is redelijk gelijk. Hierbij zijn er geen extreme verschillen in de voedingsbehoefte. </a:t>
            </a:r>
          </a:p>
        </p:txBody>
      </p:sp>
    </p:spTree>
    <p:extLst>
      <p:ext uri="{BB962C8B-B14F-4D97-AF65-F5344CB8AC3E}">
        <p14:creationId xmlns:p14="http://schemas.microsoft.com/office/powerpoint/2010/main" val="1718239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r>
              <a:rPr lang="nl-NL" b="1" dirty="0">
                <a:solidFill>
                  <a:schemeClr val="tx1"/>
                </a:solidFill>
              </a:rPr>
              <a:t>Hoe voeren?</a:t>
            </a:r>
          </a:p>
        </p:txBody>
      </p:sp>
    </p:spTree>
    <p:extLst>
      <p:ext uri="{BB962C8B-B14F-4D97-AF65-F5344CB8AC3E}">
        <p14:creationId xmlns:p14="http://schemas.microsoft.com/office/powerpoint/2010/main" val="3424380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tx1"/>
                </a:solidFill>
              </a:rPr>
              <a:t>Voerfrequentie </a:t>
            </a:r>
          </a:p>
        </p:txBody>
      </p:sp>
      <p:sp>
        <p:nvSpPr>
          <p:cNvPr id="3" name="Tijdelijke aanduiding voor inhoud 2"/>
          <p:cNvSpPr>
            <a:spLocks noGrp="1"/>
          </p:cNvSpPr>
          <p:nvPr>
            <p:ph idx="1"/>
          </p:nvPr>
        </p:nvSpPr>
        <p:spPr>
          <a:xfrm>
            <a:off x="1097280" y="1737360"/>
            <a:ext cx="10485120" cy="5032375"/>
          </a:xfrm>
        </p:spPr>
        <p:txBody>
          <a:bodyPr>
            <a:normAutofit/>
          </a:bodyPr>
          <a:lstStyle/>
          <a:p>
            <a:pPr marL="0" indent="0">
              <a:buNone/>
            </a:pPr>
            <a:r>
              <a:rPr lang="nl-NL" sz="2400" b="1" dirty="0">
                <a:solidFill>
                  <a:schemeClr val="tx1"/>
                </a:solidFill>
              </a:rPr>
              <a:t>Honden:</a:t>
            </a:r>
          </a:p>
          <a:p>
            <a:pPr>
              <a:buFont typeface="Arial" panose="020B0604020202020204" pitchFamily="34" charset="0"/>
              <a:buChar char="•"/>
            </a:pPr>
            <a:r>
              <a:rPr lang="nl-NL" sz="2400" dirty="0">
                <a:solidFill>
                  <a:schemeClr val="tx1"/>
                </a:solidFill>
              </a:rPr>
              <a:t>Pups wordt geadviseerd 4x per dag te voeren totdat ze 12 weken oud zijn.</a:t>
            </a:r>
          </a:p>
          <a:p>
            <a:pPr>
              <a:buFont typeface="Arial" panose="020B0604020202020204" pitchFamily="34" charset="0"/>
              <a:buChar char="•"/>
            </a:pPr>
            <a:r>
              <a:rPr lang="nl-NL" sz="2400" dirty="0">
                <a:solidFill>
                  <a:schemeClr val="tx1"/>
                </a:solidFill>
              </a:rPr>
              <a:t>Jong volwassen honden (3 tot 8 maanden) wordt geadviseerd 3x per dag te voeren</a:t>
            </a:r>
          </a:p>
          <a:p>
            <a:pPr>
              <a:buFont typeface="Arial" panose="020B0604020202020204" pitchFamily="34" charset="0"/>
              <a:buChar char="•"/>
            </a:pPr>
            <a:r>
              <a:rPr lang="nl-NL" sz="2400" dirty="0">
                <a:solidFill>
                  <a:schemeClr val="tx1"/>
                </a:solidFill>
              </a:rPr>
              <a:t>Volwassen honden wordt geadviseerd 2x per dag te voeren. </a:t>
            </a:r>
          </a:p>
          <a:p>
            <a:pPr>
              <a:buFont typeface="Arial" panose="020B0604020202020204" pitchFamily="34" charset="0"/>
              <a:buChar char="•"/>
            </a:pPr>
            <a:r>
              <a:rPr lang="nl-NL" sz="2400" dirty="0">
                <a:solidFill>
                  <a:schemeClr val="tx1"/>
                </a:solidFill>
              </a:rPr>
              <a:t>Per dag, per kilogram lichaamsgewicht heeft een hond zo’n 30 tot 60 ml water nodig. </a:t>
            </a:r>
          </a:p>
          <a:p>
            <a:endParaRPr lang="nl-NL" sz="2400" dirty="0">
              <a:solidFill>
                <a:schemeClr val="tx1"/>
              </a:solidFill>
            </a:endParaRPr>
          </a:p>
          <a:p>
            <a:pPr marL="0" indent="0">
              <a:buNone/>
            </a:pPr>
            <a:r>
              <a:rPr lang="nl-NL" sz="2400" b="1" dirty="0">
                <a:solidFill>
                  <a:schemeClr val="tx1"/>
                </a:solidFill>
              </a:rPr>
              <a:t>Katten:</a:t>
            </a:r>
          </a:p>
          <a:p>
            <a:r>
              <a:rPr lang="nl-NL" sz="2400" dirty="0" err="1">
                <a:solidFill>
                  <a:schemeClr val="tx1"/>
                </a:solidFill>
              </a:rPr>
              <a:t>Kittens</a:t>
            </a:r>
            <a:r>
              <a:rPr lang="nl-NL" sz="2400" dirty="0">
                <a:solidFill>
                  <a:schemeClr val="tx1"/>
                </a:solidFill>
              </a:rPr>
              <a:t> kun je in principe onbeperkt voeren</a:t>
            </a:r>
          </a:p>
          <a:p>
            <a:r>
              <a:rPr lang="nl-NL" sz="2400" dirty="0">
                <a:solidFill>
                  <a:schemeClr val="tx1"/>
                </a:solidFill>
              </a:rPr>
              <a:t>Volwassen katten kun je het beste meerdere kleinere maaltijden geven. </a:t>
            </a:r>
          </a:p>
        </p:txBody>
      </p:sp>
    </p:spTree>
    <p:extLst>
      <p:ext uri="{BB962C8B-B14F-4D97-AF65-F5344CB8AC3E}">
        <p14:creationId xmlns:p14="http://schemas.microsoft.com/office/powerpoint/2010/main" val="1608552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tx1"/>
                </a:solidFill>
              </a:rPr>
              <a:t>Hoe voeren?</a:t>
            </a:r>
          </a:p>
        </p:txBody>
      </p:sp>
      <p:sp>
        <p:nvSpPr>
          <p:cNvPr id="3" name="Tijdelijke aanduiding voor inhoud 2"/>
          <p:cNvSpPr>
            <a:spLocks noGrp="1"/>
          </p:cNvSpPr>
          <p:nvPr>
            <p:ph idx="1"/>
          </p:nvPr>
        </p:nvSpPr>
        <p:spPr>
          <a:xfrm>
            <a:off x="1097280" y="1921934"/>
            <a:ext cx="10058400" cy="4023360"/>
          </a:xfrm>
        </p:spPr>
        <p:txBody>
          <a:bodyPr>
            <a:normAutofit/>
          </a:bodyPr>
          <a:lstStyle/>
          <a:p>
            <a:r>
              <a:rPr lang="nl-NL" sz="2400" dirty="0">
                <a:solidFill>
                  <a:schemeClr val="tx1"/>
                </a:solidFill>
              </a:rPr>
              <a:t>Voerbak</a:t>
            </a:r>
          </a:p>
          <a:p>
            <a:r>
              <a:rPr lang="nl-NL" sz="2400" dirty="0">
                <a:solidFill>
                  <a:schemeClr val="tx1"/>
                </a:solidFill>
              </a:rPr>
              <a:t>Voerbak en waterbak het liefst gescheiden</a:t>
            </a:r>
          </a:p>
          <a:p>
            <a:r>
              <a:rPr lang="nl-NL" sz="2400" dirty="0">
                <a:solidFill>
                  <a:schemeClr val="tx1"/>
                </a:solidFill>
              </a:rPr>
              <a:t>Voerbak niet in de buurt van de kattenbak</a:t>
            </a:r>
          </a:p>
        </p:txBody>
      </p:sp>
      <p:pic>
        <p:nvPicPr>
          <p:cNvPr id="4" name="Afbeelding 3"/>
          <p:cNvPicPr>
            <a:picLocks noChangeAspect="1"/>
          </p:cNvPicPr>
          <p:nvPr/>
        </p:nvPicPr>
        <p:blipFill>
          <a:blip r:embed="rId2"/>
          <a:stretch>
            <a:fillRect/>
          </a:stretch>
        </p:blipFill>
        <p:spPr>
          <a:xfrm>
            <a:off x="1530456" y="3404025"/>
            <a:ext cx="10661544" cy="2840143"/>
          </a:xfrm>
          <a:prstGeom prst="rect">
            <a:avLst/>
          </a:prstGeom>
        </p:spPr>
      </p:pic>
    </p:spTree>
    <p:extLst>
      <p:ext uri="{BB962C8B-B14F-4D97-AF65-F5344CB8AC3E}">
        <p14:creationId xmlns:p14="http://schemas.microsoft.com/office/powerpoint/2010/main" val="539674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1B7BF729-E965-4F11-8ABE-96F64EE2FA66}"/>
              </a:ext>
            </a:extLst>
          </p:cNvPr>
          <p:cNvSpPr>
            <a:spLocks noGrp="1"/>
          </p:cNvSpPr>
          <p:nvPr>
            <p:ph type="title"/>
          </p:nvPr>
        </p:nvSpPr>
        <p:spPr/>
        <p:txBody>
          <a:bodyPr>
            <a:normAutofit/>
          </a:bodyPr>
          <a:lstStyle/>
          <a:p>
            <a:r>
              <a:rPr lang="nl-NL" dirty="0"/>
              <a:t>Voeding van hond en kat</a:t>
            </a:r>
          </a:p>
        </p:txBody>
      </p:sp>
      <p:sp>
        <p:nvSpPr>
          <p:cNvPr id="6" name="Tijdelijke aanduiding voor inhoud 5">
            <a:extLst>
              <a:ext uri="{FF2B5EF4-FFF2-40B4-BE49-F238E27FC236}">
                <a16:creationId xmlns:a16="http://schemas.microsoft.com/office/drawing/2014/main" id="{FC676ED3-C5C9-4403-819D-9C64EBB8FDDA}"/>
              </a:ext>
            </a:extLst>
          </p:cNvPr>
          <p:cNvSpPr>
            <a:spLocks noGrp="1"/>
          </p:cNvSpPr>
          <p:nvPr>
            <p:ph idx="1"/>
          </p:nvPr>
        </p:nvSpPr>
        <p:spPr/>
        <p:txBody>
          <a:bodyPr/>
          <a:lstStyle/>
          <a:p>
            <a:r>
              <a:rPr lang="nl-NL" dirty="0"/>
              <a:t>Samen </a:t>
            </a:r>
            <a:r>
              <a:rPr lang="nl-NL" dirty="0" err="1"/>
              <a:t>ivm</a:t>
            </a:r>
            <a:r>
              <a:rPr lang="nl-NL" dirty="0"/>
              <a:t> de verschillen en overeenkomsten</a:t>
            </a:r>
          </a:p>
          <a:p>
            <a:endParaRPr lang="nl-NL" dirty="0"/>
          </a:p>
          <a:p>
            <a:r>
              <a:rPr lang="nl-NL" dirty="0"/>
              <a:t>Voeding </a:t>
            </a:r>
            <a:r>
              <a:rPr lang="nl-NL" dirty="0">
                <a:sym typeface="Wingdings" panose="05000000000000000000" pitchFamily="2" charset="2"/>
              </a:rPr>
              <a:t> lesmateriaal in wikiwijs (les 4) &amp; deze </a:t>
            </a:r>
            <a:r>
              <a:rPr lang="nl-NL" dirty="0" err="1">
                <a:sym typeface="Wingdings" panose="05000000000000000000" pitchFamily="2" charset="2"/>
              </a:rPr>
              <a:t>powerpoint</a:t>
            </a:r>
            <a:r>
              <a:rPr lang="nl-NL" dirty="0">
                <a:sym typeface="Wingdings" panose="05000000000000000000" pitchFamily="2" charset="2"/>
              </a:rPr>
              <a:t> </a:t>
            </a:r>
            <a:br>
              <a:rPr lang="nl-NL" dirty="0">
                <a:sym typeface="Wingdings" panose="05000000000000000000" pitchFamily="2" charset="2"/>
              </a:rPr>
            </a:br>
            <a:endParaRPr lang="nl-NL" dirty="0">
              <a:sym typeface="Wingdings" panose="05000000000000000000" pitchFamily="2" charset="2"/>
            </a:endParaRPr>
          </a:p>
        </p:txBody>
      </p:sp>
    </p:spTree>
    <p:extLst>
      <p:ext uri="{BB962C8B-B14F-4D97-AF65-F5344CB8AC3E}">
        <p14:creationId xmlns:p14="http://schemas.microsoft.com/office/powerpoint/2010/main" val="2097980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tx1"/>
                </a:solidFill>
              </a:rPr>
              <a:t>Gevaar </a:t>
            </a:r>
            <a:r>
              <a:rPr lang="nl-NL" b="1" dirty="0">
                <a:solidFill>
                  <a:schemeClr val="tx1"/>
                </a:solidFill>
                <a:sym typeface="Wingdings" panose="05000000000000000000" pitchFamily="2" charset="2"/>
              </a:rPr>
              <a:t> </a:t>
            </a:r>
            <a:r>
              <a:rPr lang="nl-NL" b="1" dirty="0">
                <a:solidFill>
                  <a:schemeClr val="tx1"/>
                </a:solidFill>
              </a:rPr>
              <a:t>Overgewicht!</a:t>
            </a:r>
          </a:p>
        </p:txBody>
      </p:sp>
      <p:sp>
        <p:nvSpPr>
          <p:cNvPr id="3" name="Tijdelijke aanduiding voor inhoud 2"/>
          <p:cNvSpPr>
            <a:spLocks noGrp="1"/>
          </p:cNvSpPr>
          <p:nvPr>
            <p:ph idx="1"/>
          </p:nvPr>
        </p:nvSpPr>
        <p:spPr/>
        <p:txBody>
          <a:bodyPr>
            <a:normAutofit/>
          </a:bodyPr>
          <a:lstStyle/>
          <a:p>
            <a:r>
              <a:rPr lang="nl-NL" sz="2400" dirty="0">
                <a:solidFill>
                  <a:schemeClr val="tx1"/>
                </a:solidFill>
              </a:rPr>
              <a:t>&gt; 10% boven normaal gewicht</a:t>
            </a:r>
          </a:p>
          <a:p>
            <a:r>
              <a:rPr lang="nl-NL" sz="2400" dirty="0">
                <a:solidFill>
                  <a:schemeClr val="tx1"/>
                </a:solidFill>
              </a:rPr>
              <a:t>Obesitas = &gt; 20% boven normaal gewicht</a:t>
            </a:r>
          </a:p>
          <a:p>
            <a:r>
              <a:rPr lang="nl-NL" sz="2400" dirty="0">
                <a:solidFill>
                  <a:schemeClr val="tx1"/>
                </a:solidFill>
              </a:rPr>
              <a:t>30-35% van de honden en katten in Nederland heeft overgewicht.</a:t>
            </a:r>
          </a:p>
          <a:p>
            <a:endParaRPr lang="nl-NL" sz="2400" dirty="0">
              <a:solidFill>
                <a:schemeClr val="tx1"/>
              </a:solidFill>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6589" y="3429000"/>
            <a:ext cx="5055976" cy="3291840"/>
          </a:xfrm>
          <a:prstGeom prst="rect">
            <a:avLst/>
          </a:prstGeom>
        </p:spPr>
      </p:pic>
      <p:pic>
        <p:nvPicPr>
          <p:cNvPr id="6" name="Afbeelding 5"/>
          <p:cNvPicPr>
            <a:picLocks noChangeAspect="1"/>
          </p:cNvPicPr>
          <p:nvPr/>
        </p:nvPicPr>
        <p:blipFill>
          <a:blip r:embed="rId3"/>
          <a:stretch>
            <a:fillRect/>
          </a:stretch>
        </p:blipFill>
        <p:spPr>
          <a:xfrm>
            <a:off x="540846" y="3429000"/>
            <a:ext cx="4945487" cy="3291840"/>
          </a:xfrm>
          <a:prstGeom prst="rect">
            <a:avLst/>
          </a:prstGeom>
        </p:spPr>
      </p:pic>
    </p:spTree>
    <p:extLst>
      <p:ext uri="{BB962C8B-B14F-4D97-AF65-F5344CB8AC3E}">
        <p14:creationId xmlns:p14="http://schemas.microsoft.com/office/powerpoint/2010/main" val="3511586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tx1"/>
                </a:solidFill>
              </a:rPr>
              <a:t>Ontstaan van overgewicht</a:t>
            </a:r>
          </a:p>
        </p:txBody>
      </p:sp>
      <p:sp>
        <p:nvSpPr>
          <p:cNvPr id="3" name="Tijdelijke aanduiding voor inhoud 2"/>
          <p:cNvSpPr>
            <a:spLocks noGrp="1"/>
          </p:cNvSpPr>
          <p:nvPr>
            <p:ph idx="1"/>
          </p:nvPr>
        </p:nvSpPr>
        <p:spPr>
          <a:xfrm>
            <a:off x="756000" y="1656000"/>
            <a:ext cx="7740000" cy="4351338"/>
          </a:xfrm>
        </p:spPr>
        <p:txBody>
          <a:bodyPr>
            <a:normAutofit/>
          </a:bodyPr>
          <a:lstStyle/>
          <a:p>
            <a:r>
              <a:rPr lang="nl-NL" sz="2400" dirty="0">
                <a:solidFill>
                  <a:schemeClr val="tx1"/>
                </a:solidFill>
              </a:rPr>
              <a:t>Energieopname is groter dan energieverbruik </a:t>
            </a:r>
            <a:br>
              <a:rPr lang="nl-NL" sz="2400" dirty="0">
                <a:solidFill>
                  <a:schemeClr val="tx1"/>
                </a:solidFill>
              </a:rPr>
            </a:br>
            <a:endParaRPr lang="nl-NL" sz="2400" dirty="0">
              <a:solidFill>
                <a:schemeClr val="tx1"/>
              </a:solidFill>
            </a:endParaRPr>
          </a:p>
          <a:p>
            <a:r>
              <a:rPr lang="nl-NL" sz="2400" dirty="0">
                <a:solidFill>
                  <a:schemeClr val="tx1"/>
                </a:solidFill>
              </a:rPr>
              <a:t>Dit kan door:</a:t>
            </a:r>
          </a:p>
          <a:p>
            <a:pPr lvl="1"/>
            <a:r>
              <a:rPr lang="nl-NL" sz="2400" dirty="0">
                <a:solidFill>
                  <a:schemeClr val="tx1"/>
                </a:solidFill>
              </a:rPr>
              <a:t>Te veel en/of te energierijk voeding</a:t>
            </a:r>
          </a:p>
          <a:p>
            <a:pPr lvl="1"/>
            <a:r>
              <a:rPr lang="nl-NL" sz="2400" dirty="0">
                <a:solidFill>
                  <a:schemeClr val="tx1"/>
                </a:solidFill>
              </a:rPr>
              <a:t>Te weinig lichaamsbeweging</a:t>
            </a:r>
          </a:p>
          <a:p>
            <a:pPr lvl="1"/>
            <a:r>
              <a:rPr lang="nl-NL" sz="2400" dirty="0">
                <a:solidFill>
                  <a:schemeClr val="tx1"/>
                </a:solidFill>
              </a:rPr>
              <a:t>Castratie of sterilisatie</a:t>
            </a:r>
          </a:p>
          <a:p>
            <a:pPr lvl="1"/>
            <a:r>
              <a:rPr lang="nl-NL" sz="2400" dirty="0">
                <a:solidFill>
                  <a:schemeClr val="tx1"/>
                </a:solidFill>
              </a:rPr>
              <a:t>Genetische aanleg</a:t>
            </a:r>
          </a:p>
          <a:p>
            <a:pPr lvl="1"/>
            <a:r>
              <a:rPr lang="nl-NL" sz="2400" dirty="0">
                <a:solidFill>
                  <a:schemeClr val="tx1"/>
                </a:solidFill>
              </a:rPr>
              <a:t>Gedragsproblemen</a:t>
            </a:r>
          </a:p>
          <a:p>
            <a:pPr lvl="1"/>
            <a:r>
              <a:rPr lang="nl-NL" sz="2400" dirty="0">
                <a:solidFill>
                  <a:schemeClr val="tx1"/>
                </a:solidFill>
              </a:rPr>
              <a:t>Ziekten (te trage schildklier, </a:t>
            </a:r>
            <a:r>
              <a:rPr lang="nl-NL" sz="2400" dirty="0" err="1">
                <a:solidFill>
                  <a:schemeClr val="tx1"/>
                </a:solidFill>
              </a:rPr>
              <a:t>Cushing</a:t>
            </a:r>
            <a:r>
              <a:rPr lang="nl-NL" sz="2400" dirty="0">
                <a:solidFill>
                  <a:schemeClr val="tx1"/>
                </a:solidFill>
              </a:rPr>
              <a:t>, etc.)</a:t>
            </a:r>
          </a:p>
          <a:p>
            <a:pPr lvl="1"/>
            <a:endParaRPr lang="nl-NL" sz="2400" dirty="0">
              <a:solidFill>
                <a:schemeClr val="tx1"/>
              </a:solidFill>
            </a:endParaRPr>
          </a:p>
        </p:txBody>
      </p:sp>
      <p:pic>
        <p:nvPicPr>
          <p:cNvPr id="4" name="Afbeelding 3"/>
          <p:cNvPicPr>
            <a:picLocks noChangeAspect="1"/>
          </p:cNvPicPr>
          <p:nvPr/>
        </p:nvPicPr>
        <p:blipFill>
          <a:blip r:embed="rId2"/>
          <a:stretch>
            <a:fillRect/>
          </a:stretch>
        </p:blipFill>
        <p:spPr>
          <a:xfrm>
            <a:off x="7063740" y="2768600"/>
            <a:ext cx="4724400" cy="3543300"/>
          </a:xfrm>
          <a:prstGeom prst="rect">
            <a:avLst/>
          </a:prstGeom>
        </p:spPr>
      </p:pic>
    </p:spTree>
    <p:extLst>
      <p:ext uri="{BB962C8B-B14F-4D97-AF65-F5344CB8AC3E}">
        <p14:creationId xmlns:p14="http://schemas.microsoft.com/office/powerpoint/2010/main" val="3238437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tx1"/>
                </a:solidFill>
              </a:rPr>
              <a:t>Overgewicht bij katten</a:t>
            </a:r>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pic>
        <p:nvPicPr>
          <p:cNvPr id="6" name="Afbeelding 5"/>
          <p:cNvPicPr>
            <a:picLocks noChangeAspect="1"/>
          </p:cNvPicPr>
          <p:nvPr/>
        </p:nvPicPr>
        <p:blipFill>
          <a:blip r:embed="rId3"/>
          <a:stretch>
            <a:fillRect/>
          </a:stretch>
        </p:blipFill>
        <p:spPr>
          <a:xfrm>
            <a:off x="317413" y="2055813"/>
            <a:ext cx="11874587" cy="4184967"/>
          </a:xfrm>
          <a:prstGeom prst="rect">
            <a:avLst/>
          </a:prstGeom>
        </p:spPr>
      </p:pic>
    </p:spTree>
    <p:extLst>
      <p:ext uri="{BB962C8B-B14F-4D97-AF65-F5344CB8AC3E}">
        <p14:creationId xmlns:p14="http://schemas.microsoft.com/office/powerpoint/2010/main" val="152143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tx1"/>
                </a:solidFill>
              </a:rPr>
              <a:t>Overgewicht bij honden</a:t>
            </a:r>
          </a:p>
        </p:txBody>
      </p:sp>
      <p:pic>
        <p:nvPicPr>
          <p:cNvPr id="4" name="Afbeelding 3"/>
          <p:cNvPicPr>
            <a:picLocks noChangeAspect="1"/>
          </p:cNvPicPr>
          <p:nvPr/>
        </p:nvPicPr>
        <p:blipFill>
          <a:blip r:embed="rId2"/>
          <a:stretch>
            <a:fillRect/>
          </a:stretch>
        </p:blipFill>
        <p:spPr>
          <a:xfrm>
            <a:off x="6858000" y="-1"/>
            <a:ext cx="5334000" cy="6907337"/>
          </a:xfrm>
          <a:prstGeom prst="rect">
            <a:avLst/>
          </a:prstGeom>
        </p:spPr>
      </p:pic>
      <p:pic>
        <p:nvPicPr>
          <p:cNvPr id="5" name="Afbeelding 4"/>
          <p:cNvPicPr>
            <a:picLocks noChangeAspect="1"/>
          </p:cNvPicPr>
          <p:nvPr/>
        </p:nvPicPr>
        <p:blipFill>
          <a:blip r:embed="rId3"/>
          <a:stretch>
            <a:fillRect/>
          </a:stretch>
        </p:blipFill>
        <p:spPr>
          <a:xfrm>
            <a:off x="238529" y="2055814"/>
            <a:ext cx="11953471" cy="3743006"/>
          </a:xfrm>
          <a:prstGeom prst="rect">
            <a:avLst/>
          </a:prstGeom>
        </p:spPr>
      </p:pic>
    </p:spTree>
    <p:extLst>
      <p:ext uri="{BB962C8B-B14F-4D97-AF65-F5344CB8AC3E}">
        <p14:creationId xmlns:p14="http://schemas.microsoft.com/office/powerpoint/2010/main" val="321478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tx1"/>
                </a:solidFill>
              </a:rPr>
              <a:t>Gezondheidsrisico’s</a:t>
            </a:r>
          </a:p>
        </p:txBody>
      </p:sp>
      <p:sp>
        <p:nvSpPr>
          <p:cNvPr id="3" name="Tijdelijke aanduiding voor inhoud 2"/>
          <p:cNvSpPr>
            <a:spLocks noGrp="1"/>
          </p:cNvSpPr>
          <p:nvPr>
            <p:ph idx="1"/>
          </p:nvPr>
        </p:nvSpPr>
        <p:spPr/>
        <p:txBody>
          <a:bodyPr>
            <a:noAutofit/>
          </a:bodyPr>
          <a:lstStyle/>
          <a:p>
            <a:r>
              <a:rPr lang="nl-NL" sz="2400" dirty="0"/>
              <a:t>Gewrichtsklachten</a:t>
            </a:r>
          </a:p>
          <a:p>
            <a:r>
              <a:rPr lang="nl-NL" sz="2400" dirty="0"/>
              <a:t>Verminderde werking afweersysteem (Infectieziekten)</a:t>
            </a:r>
          </a:p>
          <a:p>
            <a:r>
              <a:rPr lang="nl-NL" sz="2400" dirty="0"/>
              <a:t>Grotere risico bij operaties (anesthesie)</a:t>
            </a:r>
          </a:p>
          <a:p>
            <a:r>
              <a:rPr lang="nl-NL" dirty="0"/>
              <a:t>Problemen bij de bevalling</a:t>
            </a:r>
          </a:p>
          <a:p>
            <a:r>
              <a:rPr lang="nl-NL" sz="2400" dirty="0"/>
              <a:t>Ademhalingsproblemen </a:t>
            </a:r>
          </a:p>
          <a:p>
            <a:r>
              <a:rPr lang="nl-NL" sz="2400" dirty="0"/>
              <a:t>Vachtproblemen</a:t>
            </a:r>
          </a:p>
          <a:p>
            <a:endParaRPr lang="nl-NL" sz="2400" dirty="0"/>
          </a:p>
          <a:p>
            <a:pPr marL="0" indent="0">
              <a:buNone/>
            </a:pPr>
            <a:r>
              <a:rPr lang="nl-NL" sz="2400" b="1" dirty="0"/>
              <a:t>Overgewicht is dus een welzijnsprobleem</a:t>
            </a:r>
            <a:r>
              <a:rPr lang="nl-NL" sz="2400" dirty="0"/>
              <a:t>!</a:t>
            </a:r>
          </a:p>
          <a:p>
            <a:endParaRPr lang="nl-NL" sz="2400" dirty="0"/>
          </a:p>
          <a:p>
            <a:endParaRPr lang="nl-NL" sz="2400" dirty="0"/>
          </a:p>
        </p:txBody>
      </p:sp>
    </p:spTree>
    <p:extLst>
      <p:ext uri="{BB962C8B-B14F-4D97-AF65-F5344CB8AC3E}">
        <p14:creationId xmlns:p14="http://schemas.microsoft.com/office/powerpoint/2010/main" val="1631246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tx1"/>
                </a:solidFill>
              </a:rPr>
              <a:t>Afvaldieet of gewichtsverminderingsdieet</a:t>
            </a:r>
          </a:p>
        </p:txBody>
      </p:sp>
      <p:sp>
        <p:nvSpPr>
          <p:cNvPr id="3" name="Tijdelijke aanduiding voor inhoud 2"/>
          <p:cNvSpPr>
            <a:spLocks noGrp="1"/>
          </p:cNvSpPr>
          <p:nvPr>
            <p:ph idx="1"/>
          </p:nvPr>
        </p:nvSpPr>
        <p:spPr>
          <a:xfrm>
            <a:off x="1097280" y="1845734"/>
            <a:ext cx="10058400" cy="5012266"/>
          </a:xfrm>
        </p:spPr>
        <p:txBody>
          <a:bodyPr>
            <a:noAutofit/>
          </a:bodyPr>
          <a:lstStyle/>
          <a:p>
            <a:r>
              <a:rPr lang="nl-NL" sz="2400" b="1" dirty="0"/>
              <a:t>Verschillende benamingen:</a:t>
            </a:r>
          </a:p>
          <a:p>
            <a:pPr lvl="1"/>
            <a:r>
              <a:rPr lang="nl-NL" sz="2400" dirty="0" err="1"/>
              <a:t>Slimming</a:t>
            </a:r>
            <a:r>
              <a:rPr lang="nl-NL" sz="2400" dirty="0"/>
              <a:t> </a:t>
            </a:r>
            <a:r>
              <a:rPr lang="nl-NL" sz="2400" dirty="0" err="1"/>
              <a:t>diet</a:t>
            </a:r>
            <a:endParaRPr lang="nl-NL" sz="2400" dirty="0"/>
          </a:p>
          <a:p>
            <a:pPr lvl="1"/>
            <a:r>
              <a:rPr lang="nl-NL" sz="2400" dirty="0" err="1"/>
              <a:t>Weight</a:t>
            </a:r>
            <a:r>
              <a:rPr lang="nl-NL" sz="2400" dirty="0"/>
              <a:t> control</a:t>
            </a:r>
          </a:p>
          <a:p>
            <a:pPr lvl="1"/>
            <a:r>
              <a:rPr lang="nl-NL" sz="2400" dirty="0" err="1"/>
              <a:t>Weight</a:t>
            </a:r>
            <a:r>
              <a:rPr lang="nl-NL" sz="2400" dirty="0"/>
              <a:t> </a:t>
            </a:r>
            <a:r>
              <a:rPr lang="nl-NL" sz="2400" dirty="0" err="1"/>
              <a:t>reduction</a:t>
            </a:r>
            <a:r>
              <a:rPr lang="nl-NL" sz="2400" dirty="0"/>
              <a:t> </a:t>
            </a:r>
            <a:r>
              <a:rPr lang="nl-NL" sz="2400" dirty="0" err="1"/>
              <a:t>diet</a:t>
            </a:r>
            <a:endParaRPr lang="nl-NL" sz="2400" dirty="0"/>
          </a:p>
          <a:p>
            <a:pPr lvl="1"/>
            <a:r>
              <a:rPr lang="nl-NL" sz="2400" dirty="0"/>
              <a:t>Low energy </a:t>
            </a:r>
            <a:r>
              <a:rPr lang="nl-NL" sz="2400" dirty="0" err="1"/>
              <a:t>diet</a:t>
            </a:r>
            <a:endParaRPr lang="nl-NL" sz="2400" dirty="0"/>
          </a:p>
          <a:p>
            <a:pPr lvl="1"/>
            <a:r>
              <a:rPr lang="nl-NL" sz="2400" dirty="0"/>
              <a:t>Light</a:t>
            </a:r>
          </a:p>
          <a:p>
            <a:endParaRPr lang="nl-NL" sz="2400" b="1" dirty="0"/>
          </a:p>
          <a:p>
            <a:r>
              <a:rPr lang="nl-NL" sz="2400" b="1" dirty="0"/>
              <a:t>Deze diëten:</a:t>
            </a:r>
          </a:p>
          <a:p>
            <a:pPr>
              <a:buFont typeface="Arial" panose="020B0604020202020204" pitchFamily="34" charset="0"/>
              <a:buChar char="•"/>
            </a:pPr>
            <a:r>
              <a:rPr lang="nl-NL" sz="2400" dirty="0"/>
              <a:t> minder vet en wat meer vitamines</a:t>
            </a:r>
          </a:p>
          <a:p>
            <a:pPr>
              <a:buFont typeface="Arial" panose="020B0604020202020204" pitchFamily="34" charset="0"/>
              <a:buChar char="•"/>
            </a:pPr>
            <a:r>
              <a:rPr lang="nl-NL" sz="2400" dirty="0"/>
              <a:t> Verhoogd eiwitgehalte</a:t>
            </a:r>
          </a:p>
          <a:p>
            <a:pPr>
              <a:buFont typeface="Arial" panose="020B0604020202020204" pitchFamily="34" charset="0"/>
              <a:buChar char="•"/>
            </a:pPr>
            <a:r>
              <a:rPr lang="nl-NL" sz="2400" dirty="0"/>
              <a:t>Meer ruwe celstof</a:t>
            </a:r>
          </a:p>
          <a:p>
            <a:pPr>
              <a:buFont typeface="Arial" panose="020B0604020202020204" pitchFamily="34" charset="0"/>
              <a:buChar char="•"/>
            </a:pPr>
            <a:r>
              <a:rPr lang="nl-NL" sz="2400" dirty="0"/>
              <a:t>Minder smakelijk</a:t>
            </a:r>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81704" y="4652515"/>
            <a:ext cx="3310296" cy="2205485"/>
          </a:xfrm>
          <a:prstGeom prst="rect">
            <a:avLst/>
          </a:prstGeom>
        </p:spPr>
      </p:pic>
    </p:spTree>
    <p:extLst>
      <p:ext uri="{BB962C8B-B14F-4D97-AF65-F5344CB8AC3E}">
        <p14:creationId xmlns:p14="http://schemas.microsoft.com/office/powerpoint/2010/main" val="2241127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tx1"/>
                </a:solidFill>
              </a:rPr>
              <a:t>Overige maatregelen</a:t>
            </a:r>
          </a:p>
        </p:txBody>
      </p:sp>
      <p:sp>
        <p:nvSpPr>
          <p:cNvPr id="3" name="Tijdelijke aanduiding voor inhoud 2"/>
          <p:cNvSpPr>
            <a:spLocks noGrp="1"/>
          </p:cNvSpPr>
          <p:nvPr>
            <p:ph idx="1"/>
          </p:nvPr>
        </p:nvSpPr>
        <p:spPr/>
        <p:txBody>
          <a:bodyPr>
            <a:normAutofit/>
          </a:bodyPr>
          <a:lstStyle/>
          <a:p>
            <a:r>
              <a:rPr lang="nl-NL" sz="2800" dirty="0"/>
              <a:t>Extra lichaamsbeweging</a:t>
            </a:r>
          </a:p>
          <a:p>
            <a:endParaRPr lang="nl-NL" sz="2800" dirty="0"/>
          </a:p>
          <a:p>
            <a:r>
              <a:rPr lang="nl-NL" sz="2800" dirty="0"/>
              <a:t>Voeding in kleine hoeveelheid verspreid over de dag (slow </a:t>
            </a:r>
            <a:r>
              <a:rPr lang="nl-NL" sz="2800" dirty="0" err="1"/>
              <a:t>feeding</a:t>
            </a:r>
            <a:r>
              <a:rPr lang="nl-NL" sz="2800" dirty="0"/>
              <a:t>)</a:t>
            </a:r>
          </a:p>
          <a:p>
            <a:endParaRPr lang="nl-NL" sz="2800" dirty="0"/>
          </a:p>
          <a:p>
            <a:r>
              <a:rPr lang="nl-NL" sz="2800" dirty="0"/>
              <a:t>Geen snoepjes</a:t>
            </a:r>
          </a:p>
          <a:p>
            <a:endParaRPr lang="nl-NL" sz="2800" dirty="0"/>
          </a:p>
          <a:p>
            <a:r>
              <a:rPr lang="nl-NL" sz="2800" dirty="0"/>
              <a:t>Belangrijk is de motivatie bij de eigenaar</a:t>
            </a:r>
          </a:p>
        </p:txBody>
      </p:sp>
    </p:spTree>
    <p:extLst>
      <p:ext uri="{BB962C8B-B14F-4D97-AF65-F5344CB8AC3E}">
        <p14:creationId xmlns:p14="http://schemas.microsoft.com/office/powerpoint/2010/main" val="1454836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Zelfstudie </a:t>
            </a:r>
          </a:p>
        </p:txBody>
      </p:sp>
      <p:sp>
        <p:nvSpPr>
          <p:cNvPr id="3" name="Tijdelijke aanduiding voor inhoud 2"/>
          <p:cNvSpPr>
            <a:spLocks noGrp="1"/>
          </p:cNvSpPr>
          <p:nvPr>
            <p:ph idx="1"/>
          </p:nvPr>
        </p:nvSpPr>
        <p:spPr/>
        <p:txBody>
          <a:bodyPr/>
          <a:lstStyle/>
          <a:p>
            <a:r>
              <a:rPr lang="nl-NL" dirty="0"/>
              <a:t>Maak van uit de wikiwijs 15 </a:t>
            </a:r>
            <a:r>
              <a:rPr lang="nl-NL" dirty="0" err="1"/>
              <a:t>toetsvragen</a:t>
            </a:r>
            <a:r>
              <a:rPr lang="nl-NL" dirty="0"/>
              <a:t> over de tekst uit de wikiwijs</a:t>
            </a:r>
          </a:p>
          <a:p>
            <a:endParaRPr lang="nl-NL" dirty="0"/>
          </a:p>
          <a:p>
            <a:r>
              <a:rPr lang="nl-NL" dirty="0"/>
              <a:t>Lees zelfstandig Huisvesting door</a:t>
            </a:r>
          </a:p>
        </p:txBody>
      </p:sp>
    </p:spTree>
    <p:extLst>
      <p:ext uri="{BB962C8B-B14F-4D97-AF65-F5344CB8AC3E}">
        <p14:creationId xmlns:p14="http://schemas.microsoft.com/office/powerpoint/2010/main" val="2522556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tx1"/>
                </a:solidFill>
              </a:rPr>
              <a:t>Spijsvertering</a:t>
            </a:r>
          </a:p>
        </p:txBody>
      </p:sp>
      <p:sp>
        <p:nvSpPr>
          <p:cNvPr id="3" name="Tijdelijke aanduiding voor inhoud 2"/>
          <p:cNvSpPr>
            <a:spLocks noGrp="1"/>
          </p:cNvSpPr>
          <p:nvPr>
            <p:ph idx="1"/>
          </p:nvPr>
        </p:nvSpPr>
        <p:spPr/>
        <p:txBody>
          <a:bodyPr>
            <a:normAutofit/>
          </a:bodyPr>
          <a:lstStyle/>
          <a:p>
            <a:endParaRPr lang="nl-NL" sz="2400" dirty="0"/>
          </a:p>
          <a:p>
            <a:r>
              <a:rPr lang="nl-NL" sz="2400" dirty="0"/>
              <a:t>Door de </a:t>
            </a:r>
            <a:r>
              <a:rPr lang="nl-NL" sz="2400" b="1" dirty="0">
                <a:solidFill>
                  <a:schemeClr val="tx1"/>
                </a:solidFill>
              </a:rPr>
              <a:t>spijsvertering</a:t>
            </a:r>
            <a:r>
              <a:rPr lang="nl-NL" sz="2400" b="1" dirty="0"/>
              <a:t> </a:t>
            </a:r>
            <a:r>
              <a:rPr lang="nl-NL" sz="2400" dirty="0"/>
              <a:t>wordt het voedsel afgebroken in kleine stukjes zodat dit kan worden opgenomen in het bloed. </a:t>
            </a:r>
          </a:p>
          <a:p>
            <a:endParaRPr lang="nl-NL" sz="2400" dirty="0"/>
          </a:p>
          <a:p>
            <a:r>
              <a:rPr lang="nl-NL" sz="2400" b="1" dirty="0"/>
              <a:t>Absorptie</a:t>
            </a:r>
            <a:r>
              <a:rPr lang="nl-NL" sz="2400" dirty="0"/>
              <a:t> is de opname van voedingsstoffen in het bloed.</a:t>
            </a:r>
          </a:p>
          <a:p>
            <a:endParaRPr lang="nl-NL" sz="2400" dirty="0"/>
          </a:p>
          <a:p>
            <a:r>
              <a:rPr lang="nl-NL" sz="2400" dirty="0"/>
              <a:t>Je hebt mechanische en enzymatische vertering, wat is dat?</a:t>
            </a:r>
          </a:p>
        </p:txBody>
      </p:sp>
    </p:spTree>
    <p:extLst>
      <p:ext uri="{BB962C8B-B14F-4D97-AF65-F5344CB8AC3E}">
        <p14:creationId xmlns:p14="http://schemas.microsoft.com/office/powerpoint/2010/main" val="2431666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tx1"/>
                </a:solidFill>
              </a:rPr>
              <a:t>Verschillende eters</a:t>
            </a:r>
          </a:p>
        </p:txBody>
      </p:sp>
      <p:sp>
        <p:nvSpPr>
          <p:cNvPr id="3" name="Tijdelijke aanduiding voor inhoud 2"/>
          <p:cNvSpPr>
            <a:spLocks noGrp="1"/>
          </p:cNvSpPr>
          <p:nvPr>
            <p:ph idx="1"/>
          </p:nvPr>
        </p:nvSpPr>
        <p:spPr>
          <a:xfrm>
            <a:off x="1097280" y="1911902"/>
            <a:ext cx="10515600" cy="4351338"/>
          </a:xfrm>
        </p:spPr>
        <p:txBody>
          <a:bodyPr>
            <a:normAutofit/>
          </a:bodyPr>
          <a:lstStyle/>
          <a:p>
            <a:r>
              <a:rPr lang="nl-NL" sz="2400" dirty="0">
                <a:solidFill>
                  <a:schemeClr val="tx1"/>
                </a:solidFill>
              </a:rPr>
              <a:t>Welke hadden we ook alweer?</a:t>
            </a:r>
          </a:p>
          <a:p>
            <a:pPr lvl="1"/>
            <a:r>
              <a:rPr lang="nl-NL" sz="2400" dirty="0">
                <a:solidFill>
                  <a:schemeClr val="tx1"/>
                </a:solidFill>
              </a:rPr>
              <a:t>Herbivoren</a:t>
            </a:r>
          </a:p>
          <a:p>
            <a:pPr lvl="1"/>
            <a:r>
              <a:rPr lang="nl-NL" sz="2400" dirty="0">
                <a:solidFill>
                  <a:schemeClr val="tx1"/>
                </a:solidFill>
              </a:rPr>
              <a:t>Carnivoren </a:t>
            </a:r>
          </a:p>
          <a:p>
            <a:pPr lvl="1"/>
            <a:r>
              <a:rPr lang="nl-NL" sz="2400" dirty="0">
                <a:solidFill>
                  <a:schemeClr val="tx1"/>
                </a:solidFill>
              </a:rPr>
              <a:t>Omnivoren</a:t>
            </a:r>
          </a:p>
          <a:p>
            <a:endParaRPr lang="nl-NL" sz="2400" dirty="0">
              <a:solidFill>
                <a:schemeClr val="tx1"/>
              </a:solidFill>
            </a:endParaRPr>
          </a:p>
          <a:p>
            <a:r>
              <a:rPr lang="nl-NL" sz="2400" dirty="0">
                <a:solidFill>
                  <a:schemeClr val="tx1"/>
                </a:solidFill>
              </a:rPr>
              <a:t>Ook andere indelingen zijn mogelijk, bijvoorbeeld de indeling op spijsvertering:</a:t>
            </a:r>
          </a:p>
          <a:p>
            <a:pPr lvl="1"/>
            <a:r>
              <a:rPr lang="nl-NL" sz="2400" dirty="0" err="1">
                <a:solidFill>
                  <a:schemeClr val="tx1"/>
                </a:solidFill>
              </a:rPr>
              <a:t>Eénmagige</a:t>
            </a:r>
            <a:r>
              <a:rPr lang="nl-NL" sz="2400" dirty="0">
                <a:solidFill>
                  <a:schemeClr val="tx1"/>
                </a:solidFill>
              </a:rPr>
              <a:t> </a:t>
            </a:r>
            <a:r>
              <a:rPr lang="nl-NL" sz="2400" dirty="0" err="1">
                <a:solidFill>
                  <a:schemeClr val="tx1"/>
                </a:solidFill>
              </a:rPr>
              <a:t>verteerders</a:t>
            </a:r>
            <a:endParaRPr lang="nl-NL" sz="2400" dirty="0">
              <a:solidFill>
                <a:schemeClr val="tx1"/>
              </a:solidFill>
            </a:endParaRPr>
          </a:p>
          <a:p>
            <a:pPr lvl="1"/>
            <a:r>
              <a:rPr lang="nl-NL" sz="2400" dirty="0">
                <a:solidFill>
                  <a:schemeClr val="tx1"/>
                </a:solidFill>
              </a:rPr>
              <a:t>Vogels</a:t>
            </a:r>
          </a:p>
          <a:p>
            <a:pPr lvl="1"/>
            <a:r>
              <a:rPr lang="nl-NL" sz="2400" dirty="0">
                <a:solidFill>
                  <a:schemeClr val="tx1"/>
                </a:solidFill>
              </a:rPr>
              <a:t>Herkauwers</a:t>
            </a:r>
          </a:p>
          <a:p>
            <a:pPr lvl="1"/>
            <a:r>
              <a:rPr lang="nl-NL" sz="2400" dirty="0" err="1">
                <a:solidFill>
                  <a:schemeClr val="tx1"/>
                </a:solidFill>
              </a:rPr>
              <a:t>Achterdarmverteerders</a:t>
            </a:r>
            <a:endParaRPr lang="nl-NL" sz="2400" dirty="0">
              <a:solidFill>
                <a:schemeClr val="tx1"/>
              </a:solidFill>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467800"/>
            <a:ext cx="4687598" cy="1815219"/>
          </a:xfrm>
          <a:prstGeom prst="rect">
            <a:avLst/>
          </a:prstGeom>
        </p:spPr>
      </p:pic>
    </p:spTree>
    <p:extLst>
      <p:ext uri="{BB962C8B-B14F-4D97-AF65-F5344CB8AC3E}">
        <p14:creationId xmlns:p14="http://schemas.microsoft.com/office/powerpoint/2010/main" val="8965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tx1"/>
                </a:solidFill>
              </a:rPr>
              <a:t>Natuurlijke eetgewoonten</a:t>
            </a:r>
          </a:p>
        </p:txBody>
      </p:sp>
      <p:pic>
        <p:nvPicPr>
          <p:cNvPr id="4" name="Afbeelding 3"/>
          <p:cNvPicPr>
            <a:picLocks noChangeAspect="1"/>
          </p:cNvPicPr>
          <p:nvPr/>
        </p:nvPicPr>
        <p:blipFill>
          <a:blip r:embed="rId3"/>
          <a:stretch>
            <a:fillRect/>
          </a:stretch>
        </p:blipFill>
        <p:spPr>
          <a:xfrm>
            <a:off x="1230086" y="1848972"/>
            <a:ext cx="2847535" cy="4253015"/>
          </a:xfrm>
          <a:prstGeom prst="rect">
            <a:avLst/>
          </a:prstGeom>
        </p:spPr>
      </p:pic>
      <p:pic>
        <p:nvPicPr>
          <p:cNvPr id="5" name="Afbeelding 4"/>
          <p:cNvPicPr>
            <a:picLocks noChangeAspect="1"/>
          </p:cNvPicPr>
          <p:nvPr/>
        </p:nvPicPr>
        <p:blipFill>
          <a:blip r:embed="rId4"/>
          <a:stretch>
            <a:fillRect/>
          </a:stretch>
        </p:blipFill>
        <p:spPr>
          <a:xfrm>
            <a:off x="5052580" y="1900185"/>
            <a:ext cx="5321266" cy="4150588"/>
          </a:xfrm>
          <a:prstGeom prst="rect">
            <a:avLst/>
          </a:prstGeom>
        </p:spPr>
      </p:pic>
    </p:spTree>
    <p:extLst>
      <p:ext uri="{BB962C8B-B14F-4D97-AF65-F5344CB8AC3E}">
        <p14:creationId xmlns:p14="http://schemas.microsoft.com/office/powerpoint/2010/main" val="112806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47872"/>
            <a:ext cx="10515600" cy="1325563"/>
          </a:xfrm>
        </p:spPr>
        <p:txBody>
          <a:bodyPr/>
          <a:lstStyle/>
          <a:p>
            <a:r>
              <a:rPr lang="nl-NL" b="1" dirty="0">
                <a:solidFill>
                  <a:schemeClr val="tx1"/>
                </a:solidFill>
              </a:rPr>
              <a:t>Voedingsstoffen</a:t>
            </a:r>
          </a:p>
        </p:txBody>
      </p:sp>
      <p:pic>
        <p:nvPicPr>
          <p:cNvPr id="4" name="Afbeelding 3"/>
          <p:cNvPicPr>
            <a:picLocks noChangeAspect="1"/>
          </p:cNvPicPr>
          <p:nvPr/>
        </p:nvPicPr>
        <p:blipFill rotWithShape="1">
          <a:blip r:embed="rId2"/>
          <a:srcRect t="11164" b="13104"/>
          <a:stretch/>
        </p:blipFill>
        <p:spPr>
          <a:xfrm>
            <a:off x="2869666" y="3629466"/>
            <a:ext cx="4905221" cy="2082018"/>
          </a:xfrm>
          <a:prstGeom prst="rect">
            <a:avLst/>
          </a:prstGeom>
        </p:spPr>
      </p:pic>
      <p:sp>
        <p:nvSpPr>
          <p:cNvPr id="3" name="Tijdelijke aanduiding voor inhoud 2"/>
          <p:cNvSpPr>
            <a:spLocks noGrp="1"/>
          </p:cNvSpPr>
          <p:nvPr>
            <p:ph idx="1"/>
          </p:nvPr>
        </p:nvSpPr>
        <p:spPr>
          <a:xfrm>
            <a:off x="838200" y="1958148"/>
            <a:ext cx="10749951" cy="4830882"/>
          </a:xfrm>
        </p:spPr>
        <p:txBody>
          <a:bodyPr>
            <a:noAutofit/>
          </a:bodyPr>
          <a:lstStyle/>
          <a:p>
            <a:r>
              <a:rPr lang="nl-NL" sz="2400" dirty="0"/>
              <a:t>Voedingsstoffen = bruikbare bestanddelen van de voeding</a:t>
            </a:r>
          </a:p>
          <a:p>
            <a:r>
              <a:rPr lang="nl-NL" sz="2400" dirty="0"/>
              <a:t>Onbruikbare middelen verlaten het lichaam als ontlasting</a:t>
            </a:r>
          </a:p>
          <a:p>
            <a:r>
              <a:rPr lang="nl-NL" sz="2400" dirty="0"/>
              <a:t>6 verschillende voedingsstoffen:</a:t>
            </a:r>
          </a:p>
          <a:p>
            <a:pPr marL="0" indent="0">
              <a:buNone/>
            </a:pPr>
            <a:endParaRPr lang="nl-NL" sz="2400" dirty="0"/>
          </a:p>
          <a:p>
            <a:pPr marL="0" indent="0">
              <a:buNone/>
            </a:pPr>
            <a:endParaRPr lang="nl-NL" sz="2400" dirty="0"/>
          </a:p>
          <a:p>
            <a:endParaRPr lang="nl-NL" sz="2400" dirty="0"/>
          </a:p>
          <a:p>
            <a:pPr marL="0" indent="0">
              <a:buNone/>
            </a:pPr>
            <a:endParaRPr lang="nl-NL" sz="2400" dirty="0"/>
          </a:p>
          <a:p>
            <a:pPr indent="0">
              <a:buNone/>
            </a:pPr>
            <a:endParaRPr lang="nl-NL" dirty="0"/>
          </a:p>
          <a:p>
            <a:pPr indent="0">
              <a:buNone/>
            </a:pPr>
            <a:endParaRPr lang="nl-NL" sz="2400" dirty="0"/>
          </a:p>
          <a:p>
            <a:pPr indent="0">
              <a:buNone/>
            </a:pPr>
            <a:br>
              <a:rPr lang="nl-NL" sz="2400" dirty="0"/>
            </a:br>
            <a:r>
              <a:rPr lang="nl-NL" sz="2400" dirty="0"/>
              <a:t>Voedingsvezels = onbruikbare bestanddeel van voedsel</a:t>
            </a:r>
          </a:p>
        </p:txBody>
      </p:sp>
    </p:spTree>
    <p:extLst>
      <p:ext uri="{BB962C8B-B14F-4D97-AF65-F5344CB8AC3E}">
        <p14:creationId xmlns:p14="http://schemas.microsoft.com/office/powerpoint/2010/main" val="185166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9850" y="587223"/>
            <a:ext cx="7024744" cy="854968"/>
          </a:xfrm>
        </p:spPr>
        <p:txBody>
          <a:bodyPr/>
          <a:lstStyle/>
          <a:p>
            <a:r>
              <a:rPr lang="nl-NL" b="1" dirty="0">
                <a:solidFill>
                  <a:schemeClr val="tx1"/>
                </a:solidFill>
              </a:rPr>
              <a:t>Water</a:t>
            </a:r>
          </a:p>
        </p:txBody>
      </p:sp>
      <p:sp>
        <p:nvSpPr>
          <p:cNvPr id="3" name="Tijdelijke aanduiding voor inhoud 2"/>
          <p:cNvSpPr>
            <a:spLocks noGrp="1"/>
          </p:cNvSpPr>
          <p:nvPr>
            <p:ph idx="1"/>
          </p:nvPr>
        </p:nvSpPr>
        <p:spPr>
          <a:xfrm>
            <a:off x="1087694" y="1890366"/>
            <a:ext cx="7056900" cy="3699773"/>
          </a:xfrm>
        </p:spPr>
        <p:txBody>
          <a:bodyPr>
            <a:noAutofit/>
          </a:bodyPr>
          <a:lstStyle/>
          <a:p>
            <a:pPr indent="0">
              <a:buNone/>
            </a:pPr>
            <a:r>
              <a:rPr lang="nl-NL" sz="2400" dirty="0"/>
              <a:t>Bevat geen voedingsstoffen</a:t>
            </a:r>
            <a:br>
              <a:rPr lang="nl-NL" sz="2400" dirty="0"/>
            </a:br>
            <a:endParaRPr lang="nl-NL" sz="2400" dirty="0"/>
          </a:p>
          <a:p>
            <a:r>
              <a:rPr lang="nl-NL" sz="2400" dirty="0"/>
              <a:t>15% verlies dodelijk</a:t>
            </a:r>
            <a:br>
              <a:rPr lang="nl-NL" sz="2400" dirty="0"/>
            </a:br>
            <a:endParaRPr lang="nl-NL" sz="2400" dirty="0"/>
          </a:p>
          <a:p>
            <a:pPr indent="0">
              <a:buNone/>
            </a:pPr>
            <a:r>
              <a:rPr lang="nl-NL" sz="2400" dirty="0"/>
              <a:t>Meer behoefte aan water bij:</a:t>
            </a:r>
          </a:p>
          <a:p>
            <a:pPr lvl="1"/>
            <a:r>
              <a:rPr lang="nl-NL" dirty="0"/>
              <a:t>	</a:t>
            </a:r>
            <a:r>
              <a:rPr lang="nl-NL" sz="2400" dirty="0"/>
              <a:t>diarree</a:t>
            </a:r>
          </a:p>
          <a:p>
            <a:pPr lvl="1"/>
            <a:r>
              <a:rPr lang="nl-NL" sz="2400" dirty="0"/>
              <a:t>	lactatie</a:t>
            </a:r>
          </a:p>
          <a:p>
            <a:pPr lvl="1"/>
            <a:r>
              <a:rPr lang="nl-NL" sz="2400" dirty="0"/>
              <a:t>	verhoogde lichaamstemperatuur</a:t>
            </a:r>
          </a:p>
          <a:p>
            <a:pPr lvl="1"/>
            <a:r>
              <a:rPr lang="nl-NL" sz="2400" dirty="0"/>
              <a:t>	verhoogde omgevingstemperatuur</a:t>
            </a:r>
          </a:p>
          <a:p>
            <a:pPr lvl="1"/>
            <a:r>
              <a:rPr lang="nl-NL" sz="2400" dirty="0"/>
              <a:t>	bloedingen</a:t>
            </a:r>
          </a:p>
          <a:p>
            <a:pPr lvl="1"/>
            <a:r>
              <a:rPr lang="nl-NL" sz="2400" dirty="0"/>
              <a:t>	braken</a:t>
            </a:r>
          </a:p>
        </p:txBody>
      </p:sp>
      <p:pic>
        <p:nvPicPr>
          <p:cNvPr id="5" name="Afbeelding 4"/>
          <p:cNvPicPr>
            <a:picLocks noChangeAspect="1"/>
          </p:cNvPicPr>
          <p:nvPr/>
        </p:nvPicPr>
        <p:blipFill rotWithShape="1">
          <a:blip r:embed="rId3">
            <a:extLst>
              <a:ext uri="{28A0092B-C50C-407E-A947-70E740481C1C}">
                <a14:useLocalDpi xmlns:a14="http://schemas.microsoft.com/office/drawing/2010/main" val="0"/>
              </a:ext>
            </a:extLst>
          </a:blip>
          <a:srcRect t="26844"/>
          <a:stretch/>
        </p:blipFill>
        <p:spPr>
          <a:xfrm>
            <a:off x="9287303" y="4009775"/>
            <a:ext cx="2904697" cy="2124974"/>
          </a:xfrm>
          <a:prstGeom prst="rect">
            <a:avLst/>
          </a:prstGeom>
        </p:spPr>
      </p:pic>
    </p:spTree>
    <p:extLst>
      <p:ext uri="{BB962C8B-B14F-4D97-AF65-F5344CB8AC3E}">
        <p14:creationId xmlns:p14="http://schemas.microsoft.com/office/powerpoint/2010/main" val="81828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tx1"/>
                </a:solidFill>
              </a:rPr>
              <a:t>Energie</a:t>
            </a:r>
          </a:p>
        </p:txBody>
      </p:sp>
      <p:sp>
        <p:nvSpPr>
          <p:cNvPr id="3" name="Tijdelijke aanduiding voor inhoud 2"/>
          <p:cNvSpPr>
            <a:spLocks noGrp="1"/>
          </p:cNvSpPr>
          <p:nvPr>
            <p:ph idx="1"/>
          </p:nvPr>
        </p:nvSpPr>
        <p:spPr>
          <a:xfrm>
            <a:off x="1146810" y="1978025"/>
            <a:ext cx="10306050" cy="4351338"/>
          </a:xfrm>
        </p:spPr>
        <p:txBody>
          <a:bodyPr>
            <a:normAutofit/>
          </a:bodyPr>
          <a:lstStyle/>
          <a:p>
            <a:r>
              <a:rPr lang="nl-NL" sz="2400" dirty="0"/>
              <a:t>Energieleveranciers: Eiwitten, Vetten en Koolhydraten</a:t>
            </a:r>
          </a:p>
          <a:p>
            <a:endParaRPr lang="nl-NL" sz="2400" dirty="0"/>
          </a:p>
          <a:p>
            <a:r>
              <a:rPr lang="nl-NL" sz="2400" dirty="0"/>
              <a:t>De energie die een dier minimaal nodig heeft om zijn lichaam in stand te houden, noem je de </a:t>
            </a:r>
            <a:r>
              <a:rPr lang="nl-NL" sz="2400" b="1" dirty="0"/>
              <a:t>basisbehoefte</a:t>
            </a:r>
            <a:r>
              <a:rPr lang="nl-NL" sz="2400" dirty="0"/>
              <a:t>. De hoeveelheid voeding die nodig is om deze energie te leveren, noem je</a:t>
            </a:r>
            <a:r>
              <a:rPr lang="nl-NL" sz="2400" b="1" dirty="0"/>
              <a:t> onderhoudsvoer</a:t>
            </a:r>
            <a:r>
              <a:rPr lang="nl-NL" sz="2400" dirty="0"/>
              <a:t>.</a:t>
            </a:r>
          </a:p>
          <a:p>
            <a:endParaRPr lang="nl-NL" sz="2400" dirty="0"/>
          </a:p>
          <a:p>
            <a:r>
              <a:rPr lang="nl-NL" sz="2400" dirty="0"/>
              <a:t>Teveel energie leidt tot vervetting van het dier.</a:t>
            </a: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6850" y="4973162"/>
            <a:ext cx="3105150" cy="1884838"/>
          </a:xfrm>
          <a:prstGeom prst="rect">
            <a:avLst/>
          </a:prstGeom>
        </p:spPr>
      </p:pic>
    </p:spTree>
    <p:extLst>
      <p:ext uri="{BB962C8B-B14F-4D97-AF65-F5344CB8AC3E}">
        <p14:creationId xmlns:p14="http://schemas.microsoft.com/office/powerpoint/2010/main" val="2821677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tx1"/>
                </a:solidFill>
              </a:rPr>
              <a:t>Voedingsverschillen hond &amp; kat</a:t>
            </a:r>
          </a:p>
        </p:txBody>
      </p:sp>
      <p:pic>
        <p:nvPicPr>
          <p:cNvPr id="3" name="Afbeelding 2"/>
          <p:cNvPicPr>
            <a:picLocks noChangeAspect="1"/>
          </p:cNvPicPr>
          <p:nvPr/>
        </p:nvPicPr>
        <p:blipFill>
          <a:blip r:embed="rId2"/>
          <a:stretch>
            <a:fillRect/>
          </a:stretch>
        </p:blipFill>
        <p:spPr>
          <a:xfrm>
            <a:off x="2122714" y="2026797"/>
            <a:ext cx="8746729" cy="3865029"/>
          </a:xfrm>
          <a:prstGeom prst="rect">
            <a:avLst/>
          </a:prstGeom>
        </p:spPr>
      </p:pic>
    </p:spTree>
    <p:extLst>
      <p:ext uri="{BB962C8B-B14F-4D97-AF65-F5344CB8AC3E}">
        <p14:creationId xmlns:p14="http://schemas.microsoft.com/office/powerpoint/2010/main" val="1932207455"/>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roeneWelle">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 mbo zone.potx" id="{0BCAC3F8-4FF1-499E-BA49-5CC313878B9A}" vid="{F13681D8-602E-4945-A6E2-54F6374ECF3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793C7D7F3BC946A5F2904ADE47754D" ma:contentTypeVersion="13" ma:contentTypeDescription="Een nieuw document maken." ma:contentTypeScope="" ma:versionID="ae8b3a7a3d8699aa2c80a0ee2d92a1e4">
  <xsd:schema xmlns:xsd="http://www.w3.org/2001/XMLSchema" xmlns:xs="http://www.w3.org/2001/XMLSchema" xmlns:p="http://schemas.microsoft.com/office/2006/metadata/properties" xmlns:ns3="c2e09757-d42c-4fcd-ae27-c71d4b258210" xmlns:ns4="bfe1b49f-1cd4-47d5-a3dc-4ad9ba0da7af" targetNamespace="http://schemas.microsoft.com/office/2006/metadata/properties" ma:root="true" ma:fieldsID="4cd0adb6fae5d8d40346b0bc89d3118d" ns3:_="" ns4:_="">
    <xsd:import namespace="c2e09757-d42c-4fcd-ae27-c71d4b258210"/>
    <xsd:import namespace="bfe1b49f-1cd4-47d5-a3dc-4ad9ba0da7a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e09757-d42c-4fcd-ae27-c71d4b2582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e1b49f-1cd4-47d5-a3dc-4ad9ba0da7af"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SharingHintHash" ma:index="12"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D9AF6FF-BEF7-40FC-9DB1-D92D1F0B2E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e09757-d42c-4fcd-ae27-c71d4b258210"/>
    <ds:schemaRef ds:uri="bfe1b49f-1cd4-47d5-a3dc-4ad9ba0da7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37DDFAA-92BB-451E-B596-E2A9E3625642}">
  <ds:schemaRefs>
    <ds:schemaRef ds:uri="http://schemas.microsoft.com/sharepoint/v3/contenttype/forms"/>
  </ds:schemaRefs>
</ds:datastoreItem>
</file>

<file path=customXml/itemProps3.xml><?xml version="1.0" encoding="utf-8"?>
<ds:datastoreItem xmlns:ds="http://schemas.openxmlformats.org/officeDocument/2006/customXml" ds:itemID="{A87BAB1B-752F-43CC-B09E-D1E831E538F8}">
  <ds:schemaRefs>
    <ds:schemaRef ds:uri="http://purl.org/dc/terms/"/>
    <ds:schemaRef ds:uri="bfe1b49f-1cd4-47d5-a3dc-4ad9ba0da7af"/>
    <ds:schemaRef ds:uri="c2e09757-d42c-4fcd-ae27-c71d4b258210"/>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Presentatie mbo zone</Template>
  <TotalTime>33</TotalTime>
  <Words>1038</Words>
  <Application>Microsoft Office PowerPoint</Application>
  <PresentationFormat>Breedbeeld</PresentationFormat>
  <Paragraphs>192</Paragraphs>
  <Slides>27</Slides>
  <Notes>3</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27</vt:i4>
      </vt:variant>
    </vt:vector>
  </HeadingPairs>
  <TitlesOfParts>
    <vt:vector size="31" baseType="lpstr">
      <vt:lpstr>Arial</vt:lpstr>
      <vt:lpstr>Calibri</vt:lpstr>
      <vt:lpstr>Wingdings</vt:lpstr>
      <vt:lpstr>Kantoorthema</vt:lpstr>
      <vt:lpstr>PowerPoint-presentatie</vt:lpstr>
      <vt:lpstr>Voeding van hond en kat</vt:lpstr>
      <vt:lpstr>Spijsvertering</vt:lpstr>
      <vt:lpstr>Verschillende eters</vt:lpstr>
      <vt:lpstr>Natuurlijke eetgewoonten</vt:lpstr>
      <vt:lpstr>Voedingsstoffen</vt:lpstr>
      <vt:lpstr>Water</vt:lpstr>
      <vt:lpstr>Energie</vt:lpstr>
      <vt:lpstr>Voedingsverschillen hond &amp; kat</vt:lpstr>
      <vt:lpstr>Verschil eetgedrag hond &amp; Kat</vt:lpstr>
      <vt:lpstr>Koolhydraatbehoefte </vt:lpstr>
      <vt:lpstr>Eiwitbehoefte </vt:lpstr>
      <vt:lpstr>PowerPoint-presentatie</vt:lpstr>
      <vt:lpstr>Vetbehoefte</vt:lpstr>
      <vt:lpstr>Vitaminen</vt:lpstr>
      <vt:lpstr>Mineralen</vt:lpstr>
      <vt:lpstr>Hoe voeren?</vt:lpstr>
      <vt:lpstr>Voerfrequentie </vt:lpstr>
      <vt:lpstr>Hoe voeren?</vt:lpstr>
      <vt:lpstr>Gevaar  Overgewicht!</vt:lpstr>
      <vt:lpstr>Ontstaan van overgewicht</vt:lpstr>
      <vt:lpstr>Overgewicht bij katten</vt:lpstr>
      <vt:lpstr>Overgewicht bij honden</vt:lpstr>
      <vt:lpstr>Gezondheidsrisico’s</vt:lpstr>
      <vt:lpstr>Afvaldieet of gewichtsverminderingsdieet</vt:lpstr>
      <vt:lpstr>Overige maatregelen</vt:lpstr>
      <vt:lpstr>Zelfstudie </vt:lpstr>
    </vt:vector>
  </TitlesOfParts>
  <Company>AOC Oost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Mariska Vijvers - Roosink</dc:creator>
  <cp:lastModifiedBy>Mariska Vijvers - Roosink</cp:lastModifiedBy>
  <cp:revision>5</cp:revision>
  <dcterms:created xsi:type="dcterms:W3CDTF">2018-10-29T09:02:10Z</dcterms:created>
  <dcterms:modified xsi:type="dcterms:W3CDTF">2020-09-29T07:25:49Z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0x01010079793C7D7F3BC946A5F2904ADE47754D</vt:lpwstr>
  </property>
</Properties>
</file>